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  <p:sldMasterId id="2147483677" r:id="rId5"/>
  </p:sldMasterIdLst>
  <p:notesMasterIdLst>
    <p:notesMasterId r:id="rId31"/>
  </p:notesMasterIdLst>
  <p:handoutMasterIdLst>
    <p:handoutMasterId r:id="rId32"/>
  </p:handoutMasterIdLst>
  <p:sldIdLst>
    <p:sldId id="256" r:id="rId6"/>
    <p:sldId id="283" r:id="rId7"/>
    <p:sldId id="375" r:id="rId8"/>
    <p:sldId id="293" r:id="rId9"/>
    <p:sldId id="353" r:id="rId10"/>
    <p:sldId id="354" r:id="rId11"/>
    <p:sldId id="355" r:id="rId12"/>
    <p:sldId id="359" r:id="rId13"/>
    <p:sldId id="360" r:id="rId14"/>
    <p:sldId id="361" r:id="rId15"/>
    <p:sldId id="373" r:id="rId16"/>
    <p:sldId id="362" r:id="rId17"/>
    <p:sldId id="372" r:id="rId18"/>
    <p:sldId id="374" r:id="rId19"/>
    <p:sldId id="363" r:id="rId20"/>
    <p:sldId id="371" r:id="rId21"/>
    <p:sldId id="364" r:id="rId22"/>
    <p:sldId id="365" r:id="rId23"/>
    <p:sldId id="369" r:id="rId24"/>
    <p:sldId id="358" r:id="rId25"/>
    <p:sldId id="366" r:id="rId26"/>
    <p:sldId id="367" r:id="rId27"/>
    <p:sldId id="377" r:id="rId28"/>
    <p:sldId id="376" r:id="rId29"/>
    <p:sldId id="37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7F9C"/>
    <a:srgbClr val="305883"/>
    <a:srgbClr val="375D88"/>
    <a:srgbClr val="607FA3"/>
    <a:srgbClr val="023D8C"/>
    <a:srgbClr val="0000C0"/>
    <a:srgbClr val="3A6163"/>
    <a:srgbClr val="01C6FD"/>
    <a:srgbClr val="79AE02"/>
    <a:srgbClr val="014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10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9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4C92B-6A45-864A-B429-22A9039765DA}" type="datetimeFigureOut">
              <a:rPr lang="en-US" smtClean="0"/>
              <a:t>8/3/2021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2C3C4-9460-4343-9283-24A378E271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21.jpe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png>
</file>

<file path=ppt/media/image32.png>
</file>

<file path=ppt/media/image33.jpeg>
</file>

<file path=ppt/media/image34.jpg>
</file>

<file path=ppt/media/image4.jpeg>
</file>

<file path=ppt/media/image5.jp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65FE6-BEE9-465E-9202-2D200EDE749C}" type="datetimeFigureOut">
              <a:rPr lang="en-US" noProof="0" smtClean="0"/>
              <a:t>8/3/2021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DE8F2A-B3D4-43F2-B39B-CD77F64A1950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992" y="124953"/>
            <a:ext cx="11944014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noProof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9784080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9784080" cy="1737360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23026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99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3026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35999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99200" y="0"/>
            <a:ext cx="58928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493776"/>
            <a:ext cx="5170715" cy="1089529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499" y="2061165"/>
            <a:ext cx="5045529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499" y="2708227"/>
            <a:ext cx="5045529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123987" y="124955"/>
            <a:ext cx="11953415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noProof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114590" y="4581492"/>
            <a:ext cx="11962815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Section Header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tx1"/>
                </a:solidFill>
              </a:rPr>
              <a:pPr/>
              <a:t>‹#›</a:t>
            </a:fld>
            <a:endParaRPr lang="en-US" b="1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6314" y="1825625"/>
            <a:ext cx="5306787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389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4043"/>
            <a:ext cx="3932237" cy="1089529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500215"/>
            <a:ext cx="6172200" cy="536877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4043"/>
            <a:ext cx="3932237" cy="1089529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00215"/>
            <a:ext cx="6172200" cy="5368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0650" y="136525"/>
            <a:ext cx="11950700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500" y="4022725"/>
            <a:ext cx="1003300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  <a:p>
            <a:pPr lvl="0"/>
            <a:endParaRPr lang="en-US" noProof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6550" y="3269342"/>
            <a:ext cx="1155366" cy="2576090"/>
          </a:xfrm>
          <a:noFill/>
        </p:spPr>
        <p:txBody>
          <a:bodyPr wrap="square" lIns="182880" tIns="182880" rIns="182880" bIns="9144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noProof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4907643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4729E3BB-E761-0B4F-B287-E2815E317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1670" y="1725427"/>
            <a:ext cx="2761130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3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12192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3992" y="4587876"/>
            <a:ext cx="11944014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Section Header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3860800"/>
            <a:ext cx="9666514" cy="1686720"/>
          </a:xfrm>
        </p:spPr>
        <p:txBody>
          <a:bodyPr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Section Header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5610170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38900" y="1463346"/>
            <a:ext cx="5181600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38898" y="2149311"/>
            <a:ext cx="5181601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6314" y="1463346"/>
            <a:ext cx="5306787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6314" y="2149311"/>
            <a:ext cx="5306789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500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0114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500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20114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253331"/>
            <a:ext cx="11174186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63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US" b="1" noProof="0" smtClean="0">
                <a:solidFill>
                  <a:schemeClr val="bg1"/>
                </a:solidFill>
              </a:rPr>
              <a:pPr/>
              <a:t>‹#›</a:t>
            </a:fld>
            <a:endParaRPr lang="en-US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7320" userDrawn="1">
          <p15:clr>
            <a:srgbClr val="F26B43"/>
          </p15:clr>
        </p15:guide>
        <p15:guide id="5" orient="horz" pos="360" userDrawn="1">
          <p15:clr>
            <a:srgbClr val="F26B43"/>
          </p15:clr>
        </p15:guide>
        <p15:guide id="6" orient="horz" pos="39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n animal&#10;&#10;Description automatically generated">
            <a:extLst>
              <a:ext uri="{FF2B5EF4-FFF2-40B4-BE49-F238E27FC236}">
                <a16:creationId xmlns:a16="http://schemas.microsoft.com/office/drawing/2014/main" id="{18A1FFFD-C80E-CE4D-A6C5-DEA72319E2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696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1.xml"/><Relationship Id="rId4" Type="http://schemas.openxmlformats.org/officeDocument/2006/relationships/hyperlink" Target="mailto:liam.williams@lic.co.nz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BF8833C-D907-D24E-949C-65190DF629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63" b="10303"/>
          <a:stretch/>
        </p:blipFill>
        <p:spPr>
          <a:xfrm>
            <a:off x="0" y="0"/>
            <a:ext cx="12192000" cy="5303520"/>
          </a:xfrm>
        </p:spPr>
      </p:pic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4945519"/>
            <a:ext cx="10607040" cy="507831"/>
          </a:xfrm>
        </p:spPr>
        <p:txBody>
          <a:bodyPr/>
          <a:lstStyle/>
          <a:p>
            <a:r>
              <a:rPr lang="en-NZ" sz="3000" dirty="0" smtClean="0">
                <a:solidFill>
                  <a:srgbClr val="067F9C"/>
                </a:solidFill>
              </a:rPr>
              <a:t>Sequencing pipelines</a:t>
            </a:r>
            <a:endParaRPr lang="en-US" sz="3000" dirty="0">
              <a:solidFill>
                <a:srgbClr val="067F9C"/>
              </a:solidFill>
            </a:endParaRPr>
          </a:p>
        </p:txBody>
      </p:sp>
      <p:sp>
        <p:nvSpPr>
          <p:cNvPr id="52" name="Subtitle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871" y="5453350"/>
            <a:ext cx="9144000" cy="71301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600" dirty="0" err="1" smtClean="0"/>
              <a:t>NeSI</a:t>
            </a:r>
            <a:r>
              <a:rPr lang="en-US" sz="1600" dirty="0" smtClean="0"/>
              <a:t> workshop, 11 August 2021 </a:t>
            </a:r>
          </a:p>
          <a:p>
            <a:pPr>
              <a:lnSpc>
                <a:spcPct val="100000"/>
              </a:lnSpc>
            </a:pPr>
            <a:r>
              <a:rPr lang="en-US" sz="1600" dirty="0" err="1" smtClean="0"/>
              <a:t>Dr</a:t>
            </a:r>
            <a:r>
              <a:rPr lang="en-US" sz="1600" dirty="0" smtClean="0"/>
              <a:t> Andrew Wallace</a:t>
            </a:r>
            <a:endParaRPr lang="en-US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367" y="6166366"/>
            <a:ext cx="1396595" cy="41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75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Mapping reads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4" y="1154203"/>
            <a:ext cx="9000466" cy="4770098"/>
          </a:xfrm>
        </p:spPr>
        <p:txBody>
          <a:bodyPr/>
          <a:lstStyle/>
          <a:p>
            <a:r>
              <a:rPr lang="en-NZ" dirty="0" smtClean="0"/>
              <a:t>The reads are in tiny pieces in the </a:t>
            </a:r>
            <a:r>
              <a:rPr lang="en-NZ" b="1" dirty="0" smtClean="0"/>
              <a:t>.</a:t>
            </a:r>
            <a:r>
              <a:rPr lang="en-NZ" b="1" i="1" dirty="0" smtClean="0"/>
              <a:t>fastq.gz</a:t>
            </a:r>
            <a:r>
              <a:rPr lang="en-NZ" b="1" dirty="0" smtClean="0"/>
              <a:t> </a:t>
            </a:r>
            <a:r>
              <a:rPr lang="en-NZ" dirty="0" smtClean="0"/>
              <a:t>file (e.g. 150 base pairs)</a:t>
            </a:r>
          </a:p>
          <a:p>
            <a:r>
              <a:rPr lang="en-NZ" dirty="0" smtClean="0"/>
              <a:t>Need to get the computer to do the jigsaw and put the pieces </a:t>
            </a:r>
            <a:r>
              <a:rPr lang="en-NZ" dirty="0" smtClean="0"/>
              <a:t>together</a:t>
            </a:r>
            <a:br>
              <a:rPr lang="en-NZ" dirty="0" smtClean="0"/>
            </a:br>
            <a:endParaRPr lang="en-NZ" dirty="0" smtClean="0"/>
          </a:p>
          <a:p>
            <a:pPr marL="0" indent="0">
              <a:buNone/>
            </a:pPr>
            <a:r>
              <a:rPr lang="en-NZ" dirty="0" smtClean="0">
                <a:solidFill>
                  <a:srgbClr val="067F9C"/>
                </a:solidFill>
              </a:rPr>
              <a:t>1. Without a guiding picture on the box </a:t>
            </a:r>
            <a:endParaRPr lang="en-NZ" dirty="0" smtClean="0">
              <a:solidFill>
                <a:srgbClr val="067F9C"/>
              </a:solidFill>
            </a:endParaRPr>
          </a:p>
          <a:p>
            <a:r>
              <a:rPr lang="en-NZ" b="1" dirty="0" smtClean="0"/>
              <a:t>“De Novo Assembly”</a:t>
            </a:r>
            <a:endParaRPr lang="en-NZ" dirty="0" smtClean="0"/>
          </a:p>
          <a:p>
            <a:pPr lvl="1"/>
            <a:r>
              <a:rPr lang="en-NZ" dirty="0" smtClean="0"/>
              <a:t>Very challenging, time-consuming, error-prone</a:t>
            </a:r>
          </a:p>
          <a:p>
            <a:pPr lvl="1"/>
            <a:r>
              <a:rPr lang="en-NZ" dirty="0" smtClean="0"/>
              <a:t>Avoid unless you have to</a:t>
            </a:r>
          </a:p>
          <a:p>
            <a:pPr lvl="1"/>
            <a:r>
              <a:rPr lang="en-NZ" dirty="0" smtClean="0"/>
              <a:t>Ideally be working </a:t>
            </a:r>
            <a:r>
              <a:rPr lang="en-NZ" dirty="0" smtClean="0"/>
              <a:t>with:</a:t>
            </a:r>
          </a:p>
          <a:p>
            <a:pPr lvl="2"/>
            <a:r>
              <a:rPr lang="en-NZ" dirty="0" smtClean="0"/>
              <a:t> </a:t>
            </a:r>
            <a:r>
              <a:rPr lang="en-NZ" dirty="0" smtClean="0"/>
              <a:t>a short genome (e.g. </a:t>
            </a:r>
            <a:r>
              <a:rPr lang="en-NZ" dirty="0" smtClean="0"/>
              <a:t>bacterial)</a:t>
            </a:r>
          </a:p>
          <a:p>
            <a:pPr lvl="2"/>
            <a:r>
              <a:rPr lang="en-NZ" dirty="0" smtClean="0"/>
              <a:t> </a:t>
            </a:r>
            <a:r>
              <a:rPr lang="en-NZ" dirty="0" smtClean="0"/>
              <a:t>that is </a:t>
            </a:r>
            <a:r>
              <a:rPr lang="en-NZ" dirty="0" smtClean="0"/>
              <a:t>haploid</a:t>
            </a:r>
          </a:p>
          <a:p>
            <a:pPr lvl="2"/>
            <a:r>
              <a:rPr lang="en-NZ" dirty="0" smtClean="0"/>
              <a:t>Use </a:t>
            </a:r>
            <a:r>
              <a:rPr lang="en-NZ" dirty="0" smtClean="0"/>
              <a:t>a technology with long reads </a:t>
            </a:r>
            <a:r>
              <a:rPr lang="en-NZ" dirty="0"/>
              <a:t>(</a:t>
            </a:r>
            <a:r>
              <a:rPr lang="en-NZ" dirty="0" smtClean="0"/>
              <a:t>e.g. </a:t>
            </a:r>
            <a:r>
              <a:rPr lang="en-NZ" i="1" dirty="0" smtClean="0"/>
              <a:t>Oxford </a:t>
            </a:r>
            <a:r>
              <a:rPr lang="en-NZ" i="1" dirty="0" err="1" smtClean="0"/>
              <a:t>Nanopore</a:t>
            </a:r>
            <a:r>
              <a:rPr lang="en-NZ" dirty="0"/>
              <a:t>)</a:t>
            </a:r>
            <a:r>
              <a:rPr lang="en-NZ" dirty="0" smtClean="0"/>
              <a:t> for the basic structure (‘scaffolds’) and then one with extremely accurate reads (e.g. </a:t>
            </a:r>
            <a:r>
              <a:rPr lang="en-NZ" i="1" dirty="0" smtClean="0"/>
              <a:t>Illumina Short Reads</a:t>
            </a:r>
            <a:r>
              <a:rPr lang="en-NZ" dirty="0" smtClean="0"/>
              <a:t>) for fixing any small errors (‘polishing</a:t>
            </a:r>
            <a:r>
              <a:rPr lang="en-NZ" dirty="0" smtClean="0"/>
              <a:t>’).</a:t>
            </a:r>
            <a:endParaRPr lang="en-NZ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0900" y="2409823"/>
            <a:ext cx="3762054" cy="286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9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>
                <a:solidFill>
                  <a:srgbClr val="067F9C"/>
                </a:solidFill>
              </a:rPr>
              <a:t>Mapping reads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 smtClean="0">
                <a:solidFill>
                  <a:srgbClr val="067F9C"/>
                </a:solidFill>
              </a:rPr>
              <a:t>2. With </a:t>
            </a:r>
            <a:r>
              <a:rPr lang="en-NZ" dirty="0">
                <a:solidFill>
                  <a:srgbClr val="067F9C"/>
                </a:solidFill>
              </a:rPr>
              <a:t>a guiding picture on the box </a:t>
            </a:r>
            <a:endParaRPr lang="en-NZ" b="1" dirty="0" smtClean="0">
              <a:solidFill>
                <a:srgbClr val="067F9C"/>
              </a:solidFill>
            </a:endParaRPr>
          </a:p>
          <a:p>
            <a:r>
              <a:rPr lang="en-NZ" b="1" dirty="0" smtClean="0"/>
              <a:t>“Mapping”</a:t>
            </a:r>
            <a:endParaRPr lang="en-NZ" dirty="0"/>
          </a:p>
          <a:p>
            <a:pPr lvl="1"/>
            <a:r>
              <a:rPr lang="en-NZ" dirty="0"/>
              <a:t>Nice and </a:t>
            </a:r>
            <a:r>
              <a:rPr lang="en-NZ" dirty="0" smtClean="0"/>
              <a:t>quick,</a:t>
            </a:r>
          </a:p>
          <a:p>
            <a:pPr lvl="1"/>
            <a:r>
              <a:rPr lang="en-NZ" dirty="0" smtClean="0"/>
              <a:t>Need </a:t>
            </a:r>
            <a:r>
              <a:rPr lang="en-NZ" dirty="0"/>
              <a:t>to provide a single ‘reference genome’ </a:t>
            </a:r>
            <a:r>
              <a:rPr lang="en-NZ" dirty="0" smtClean="0"/>
              <a:t>box picture that </a:t>
            </a:r>
            <a:r>
              <a:rPr lang="en-NZ" dirty="0"/>
              <a:t>you, or someone else, has </a:t>
            </a:r>
            <a:r>
              <a:rPr lang="en-NZ" dirty="0" smtClean="0"/>
              <a:t>assembled</a:t>
            </a:r>
            <a:br>
              <a:rPr lang="en-NZ" dirty="0" smtClean="0"/>
            </a:br>
            <a:r>
              <a:rPr lang="en-NZ" dirty="0"/>
              <a:t>(not the same as imputation ‘reference’!!!)</a:t>
            </a:r>
          </a:p>
          <a:p>
            <a:pPr lvl="1"/>
            <a:r>
              <a:rPr lang="en-NZ" dirty="0"/>
              <a:t>The cow reference genome is </a:t>
            </a:r>
            <a:r>
              <a:rPr lang="en-NZ" i="1" dirty="0"/>
              <a:t>ARS-UCD 1.2</a:t>
            </a:r>
            <a:endParaRPr lang="en-NZ" dirty="0"/>
          </a:p>
          <a:p>
            <a:pPr lvl="2"/>
            <a:r>
              <a:rPr lang="en-NZ" dirty="0"/>
              <a:t>Was assembled by experts over many years</a:t>
            </a:r>
          </a:p>
          <a:p>
            <a:pPr lvl="2"/>
            <a:r>
              <a:rPr lang="en-NZ" dirty="0"/>
              <a:t>Comes from a particular cow in America that was sequenced extremely deeply with a variety of technologies then </a:t>
            </a:r>
            <a:r>
              <a:rPr lang="en-NZ" dirty="0" smtClean="0"/>
              <a:t>assembled</a:t>
            </a:r>
          </a:p>
          <a:p>
            <a:pPr marL="0" indent="0" algn="ctr">
              <a:buNone/>
            </a:pPr>
            <a:r>
              <a:rPr lang="en-NZ" dirty="0"/>
              <a:t/>
            </a:r>
            <a:br>
              <a:rPr lang="en-NZ" dirty="0"/>
            </a:br>
            <a:r>
              <a:rPr lang="en-NZ" dirty="0" smtClean="0"/>
              <a:t/>
            </a:r>
            <a:br>
              <a:rPr lang="en-NZ" dirty="0" smtClean="0"/>
            </a:br>
            <a:r>
              <a:rPr lang="en-NZ" dirty="0" smtClean="0"/>
              <a:t>Answer: 2,4,7,8</a:t>
            </a:r>
            <a:endParaRPr lang="en-NZ" dirty="0"/>
          </a:p>
          <a:p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659" y="0"/>
            <a:ext cx="2597865" cy="60575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043824" y="6211669"/>
            <a:ext cx="274522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NZ" dirty="0" smtClean="0"/>
              <a:t>Which pieces don’t map perfectly?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821231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Mapping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270" y="1433245"/>
            <a:ext cx="11374273" cy="4429132"/>
          </a:xfrm>
        </p:spPr>
        <p:txBody>
          <a:bodyPr/>
          <a:lstStyle/>
          <a:p>
            <a:r>
              <a:rPr lang="en-NZ" b="1" i="1" dirty="0" smtClean="0"/>
              <a:t>BWA</a:t>
            </a:r>
            <a:r>
              <a:rPr lang="en-NZ" dirty="0" smtClean="0"/>
              <a:t> or </a:t>
            </a:r>
            <a:r>
              <a:rPr lang="en-NZ" b="1" i="1" dirty="0" smtClean="0"/>
              <a:t>minimap2</a:t>
            </a:r>
            <a:r>
              <a:rPr lang="en-NZ" dirty="0" smtClean="0"/>
              <a:t> on </a:t>
            </a:r>
            <a:r>
              <a:rPr lang="en-NZ" dirty="0" err="1" smtClean="0"/>
              <a:t>NeSI</a:t>
            </a:r>
            <a:r>
              <a:rPr lang="en-NZ" dirty="0" smtClean="0"/>
              <a:t> </a:t>
            </a:r>
            <a:r>
              <a:rPr lang="en-NZ" dirty="0" smtClean="0"/>
              <a:t>do </a:t>
            </a:r>
            <a:r>
              <a:rPr lang="en-NZ" dirty="0" smtClean="0"/>
              <a:t>the mapping, </a:t>
            </a:r>
            <a:r>
              <a:rPr lang="en-NZ" dirty="0" smtClean="0"/>
              <a:t>can take </a:t>
            </a:r>
            <a:r>
              <a:rPr lang="en-NZ" dirty="0" smtClean="0"/>
              <a:t>a few hours per sample</a:t>
            </a:r>
          </a:p>
          <a:p>
            <a:pPr lvl="1"/>
            <a:r>
              <a:rPr lang="en-NZ" dirty="0"/>
              <a:t>W</a:t>
            </a:r>
            <a:r>
              <a:rPr lang="en-NZ" dirty="0" smtClean="0"/>
              <a:t>orks </a:t>
            </a:r>
            <a:r>
              <a:rPr lang="en-NZ" dirty="0" smtClean="0"/>
              <a:t>out where in the reference genome </a:t>
            </a:r>
            <a:r>
              <a:rPr lang="en-NZ" dirty="0" smtClean="0"/>
              <a:t>each </a:t>
            </a:r>
            <a:r>
              <a:rPr lang="en-NZ" dirty="0" smtClean="0"/>
              <a:t>read sits</a:t>
            </a:r>
          </a:p>
          <a:p>
            <a:pPr lvl="1"/>
            <a:r>
              <a:rPr lang="en-NZ" dirty="0" smtClean="0"/>
              <a:t>Records the read as ‘unmapped’ if it doesn’t </a:t>
            </a:r>
            <a:r>
              <a:rPr lang="en-NZ" dirty="0" smtClean="0"/>
              <a:t>fit</a:t>
            </a:r>
          </a:p>
          <a:p>
            <a:pPr lvl="2"/>
            <a:r>
              <a:rPr lang="en-NZ" dirty="0" smtClean="0"/>
              <a:t>Fine to have reads from the wrong species, they’ll remain unmapped</a:t>
            </a:r>
            <a:endParaRPr lang="en-NZ" dirty="0" smtClean="0"/>
          </a:p>
          <a:p>
            <a:pPr lvl="1"/>
            <a:r>
              <a:rPr lang="en-NZ" dirty="0" smtClean="0"/>
              <a:t>Assigns a quality score to how well the read mapped</a:t>
            </a:r>
          </a:p>
          <a:p>
            <a:pPr lvl="2"/>
            <a:endParaRPr lang="en-NZ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42" y="3817033"/>
            <a:ext cx="9442952" cy="16007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564" y="238314"/>
            <a:ext cx="961160" cy="100699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10639213" y="1558580"/>
            <a:ext cx="0" cy="5322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978269" y="2174295"/>
            <a:ext cx="1495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000" b="1" i="1" dirty="0" smtClean="0"/>
              <a:t>S1.fastq.gz</a:t>
            </a:r>
            <a:endParaRPr lang="en-NZ" sz="2000" b="1" i="1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0644350" y="2588729"/>
            <a:ext cx="0" cy="3231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294734" y="2992165"/>
            <a:ext cx="753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000" b="1" i="1" dirty="0" smtClean="0"/>
              <a:t>BWA</a:t>
            </a:r>
            <a:endParaRPr lang="en-NZ" sz="2000" b="1" i="1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671600" y="3486243"/>
            <a:ext cx="0" cy="3231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076726" y="3859845"/>
            <a:ext cx="1189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000" b="1" i="1" dirty="0" smtClean="0"/>
              <a:t>S1.cram</a:t>
            </a:r>
            <a:endParaRPr lang="en-NZ" sz="2000" b="1" i="1" dirty="0"/>
          </a:p>
        </p:txBody>
      </p:sp>
    </p:spTree>
    <p:extLst>
      <p:ext uri="{BB962C8B-B14F-4D97-AF65-F5344CB8AC3E}">
        <p14:creationId xmlns:p14="http://schemas.microsoft.com/office/powerpoint/2010/main" val="130238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>
                <a:solidFill>
                  <a:srgbClr val="067F9C"/>
                </a:solidFill>
              </a:rPr>
              <a:t>Mapping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5" y="1463040"/>
            <a:ext cx="9021321" cy="4770098"/>
          </a:xfrm>
        </p:spPr>
        <p:txBody>
          <a:bodyPr/>
          <a:lstStyle/>
          <a:p>
            <a:r>
              <a:rPr lang="en-NZ" dirty="0"/>
              <a:t>Produces a </a:t>
            </a:r>
            <a:r>
              <a:rPr lang="en-NZ" b="1" dirty="0"/>
              <a:t>.cram</a:t>
            </a:r>
            <a:r>
              <a:rPr lang="en-NZ" dirty="0"/>
              <a:t> file (or older/less compressed formats </a:t>
            </a:r>
            <a:r>
              <a:rPr lang="en-NZ" b="1" dirty="0"/>
              <a:t>.bam</a:t>
            </a:r>
            <a:r>
              <a:rPr lang="en-NZ" dirty="0"/>
              <a:t> or </a:t>
            </a:r>
            <a:r>
              <a:rPr lang="en-NZ" b="1" dirty="0"/>
              <a:t>.</a:t>
            </a:r>
            <a:r>
              <a:rPr lang="en-NZ" b="1" dirty="0" err="1"/>
              <a:t>sam</a:t>
            </a:r>
            <a:r>
              <a:rPr lang="en-NZ" dirty="0"/>
              <a:t>)</a:t>
            </a:r>
          </a:p>
          <a:p>
            <a:pPr lvl="1"/>
            <a:r>
              <a:rPr lang="en-NZ" dirty="0"/>
              <a:t>Human readable-</a:t>
            </a:r>
            <a:r>
              <a:rPr lang="en-NZ" dirty="0" err="1"/>
              <a:t>ish</a:t>
            </a:r>
            <a:r>
              <a:rPr lang="en-NZ" dirty="0"/>
              <a:t> via:  </a:t>
            </a:r>
            <a:r>
              <a:rPr lang="en-NZ" dirty="0" err="1"/>
              <a:t>s</a:t>
            </a:r>
            <a:r>
              <a:rPr lang="en-NZ" i="1" dirty="0" err="1"/>
              <a:t>amtools</a:t>
            </a:r>
            <a:r>
              <a:rPr lang="en-NZ" i="1" dirty="0"/>
              <a:t> view &lt;file&gt; | less</a:t>
            </a:r>
          </a:p>
          <a:p>
            <a:pPr lvl="1"/>
            <a:r>
              <a:rPr lang="en-NZ" dirty="0" smtClean="0"/>
              <a:t>Better </a:t>
            </a:r>
            <a:r>
              <a:rPr lang="en-NZ" dirty="0"/>
              <a:t>viewed in </a:t>
            </a:r>
            <a:r>
              <a:rPr lang="en-NZ" b="1" i="1" dirty="0"/>
              <a:t>IGV </a:t>
            </a:r>
            <a:r>
              <a:rPr lang="en-NZ" dirty="0"/>
              <a:t>(Integrated Genomics Viewer)</a:t>
            </a:r>
            <a:r>
              <a:rPr lang="en-NZ" i="1" dirty="0"/>
              <a:t>:</a:t>
            </a:r>
          </a:p>
          <a:p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9384"/>
          <a:stretch/>
        </p:blipFill>
        <p:spPr>
          <a:xfrm>
            <a:off x="48851" y="2870279"/>
            <a:ext cx="12143149" cy="308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85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14" y="0"/>
            <a:ext cx="10897776" cy="6885413"/>
          </a:xfrm>
        </p:spPr>
      </p:pic>
    </p:spTree>
    <p:extLst>
      <p:ext uri="{BB962C8B-B14F-4D97-AF65-F5344CB8AC3E}">
        <p14:creationId xmlns:p14="http://schemas.microsoft.com/office/powerpoint/2010/main" val="276638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Variant calling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5" y="1463040"/>
            <a:ext cx="8827359" cy="4937760"/>
          </a:xfrm>
        </p:spPr>
        <p:txBody>
          <a:bodyPr/>
          <a:lstStyle/>
          <a:p>
            <a:r>
              <a:rPr lang="en-NZ" dirty="0" smtClean="0"/>
              <a:t>Variant caller program looks for places</a:t>
            </a:r>
            <a:r>
              <a:rPr lang="en-NZ" dirty="0"/>
              <a:t/>
            </a:r>
            <a:br>
              <a:rPr lang="en-NZ" dirty="0"/>
            </a:br>
            <a:r>
              <a:rPr lang="en-NZ" dirty="0" smtClean="0"/>
              <a:t>where </a:t>
            </a:r>
            <a:r>
              <a:rPr lang="en-NZ" dirty="0" smtClean="0"/>
              <a:t>samples differ </a:t>
            </a:r>
            <a:r>
              <a:rPr lang="en-NZ" dirty="0" smtClean="0"/>
              <a:t>to the</a:t>
            </a:r>
            <a:br>
              <a:rPr lang="en-NZ" dirty="0" smtClean="0"/>
            </a:br>
            <a:r>
              <a:rPr lang="en-NZ" dirty="0" smtClean="0"/>
              <a:t>supplied </a:t>
            </a:r>
            <a:r>
              <a:rPr lang="en-NZ" dirty="0" smtClean="0"/>
              <a:t>reference</a:t>
            </a:r>
            <a:br>
              <a:rPr lang="en-NZ" dirty="0" smtClean="0"/>
            </a:br>
            <a:r>
              <a:rPr lang="en-NZ" dirty="0" smtClean="0"/>
              <a:t/>
            </a:r>
            <a:br>
              <a:rPr lang="en-NZ" dirty="0" smtClean="0"/>
            </a:br>
            <a:r>
              <a:rPr lang="en-NZ" dirty="0" smtClean="0"/>
              <a:t/>
            </a:r>
            <a:br>
              <a:rPr lang="en-NZ" dirty="0" smtClean="0"/>
            </a:br>
            <a:r>
              <a:rPr lang="en-NZ" dirty="0" smtClean="0"/>
              <a:t/>
            </a:r>
            <a:br>
              <a:rPr lang="en-NZ" dirty="0" smtClean="0"/>
            </a:br>
            <a:r>
              <a:rPr lang="en-NZ" dirty="0" smtClean="0"/>
              <a:t/>
            </a:r>
            <a:br>
              <a:rPr lang="en-NZ" dirty="0" smtClean="0"/>
            </a:br>
            <a:r>
              <a:rPr lang="en-NZ" dirty="0" smtClean="0"/>
              <a:t/>
            </a:r>
            <a:br>
              <a:rPr lang="en-NZ" dirty="0" smtClean="0"/>
            </a:br>
            <a:r>
              <a:rPr lang="en-NZ" dirty="0" smtClean="0"/>
              <a:t/>
            </a:r>
            <a:br>
              <a:rPr lang="en-NZ" dirty="0" smtClean="0"/>
            </a:br>
            <a:r>
              <a:rPr lang="en-NZ" dirty="0" smtClean="0"/>
              <a:t/>
            </a:r>
            <a:br>
              <a:rPr lang="en-NZ" dirty="0" smtClean="0"/>
            </a:br>
            <a:r>
              <a:rPr lang="en-NZ" dirty="0" smtClean="0"/>
              <a:t>Analyses </a:t>
            </a:r>
            <a:r>
              <a:rPr lang="en-NZ" dirty="0" smtClean="0"/>
              <a:t>the likelihood </a:t>
            </a:r>
            <a:r>
              <a:rPr lang="en-NZ" dirty="0" smtClean="0"/>
              <a:t>of:</a:t>
            </a:r>
          </a:p>
          <a:p>
            <a:pPr lvl="1"/>
            <a:r>
              <a:rPr lang="en-NZ" dirty="0" smtClean="0"/>
              <a:t>a </a:t>
            </a:r>
            <a:r>
              <a:rPr lang="en-NZ" dirty="0" smtClean="0"/>
              <a:t>sequencing error in the </a:t>
            </a:r>
            <a:r>
              <a:rPr lang="en-NZ" dirty="0" smtClean="0"/>
              <a:t>reads</a:t>
            </a:r>
            <a:endParaRPr lang="en-NZ" dirty="0"/>
          </a:p>
          <a:p>
            <a:pPr marL="457200" lvl="1" indent="0">
              <a:buNone/>
            </a:pPr>
            <a:r>
              <a:rPr lang="en-NZ" dirty="0" smtClean="0"/>
              <a:t>		versus</a:t>
            </a:r>
          </a:p>
          <a:p>
            <a:pPr lvl="1"/>
            <a:r>
              <a:rPr lang="en-NZ" dirty="0" smtClean="0"/>
              <a:t>there </a:t>
            </a:r>
            <a:r>
              <a:rPr lang="en-NZ" dirty="0" smtClean="0"/>
              <a:t>being a true </a:t>
            </a:r>
            <a:r>
              <a:rPr lang="en-NZ" dirty="0" smtClean="0"/>
              <a:t>difference</a:t>
            </a:r>
            <a:endParaRPr lang="en-NZ" dirty="0" smtClean="0"/>
          </a:p>
          <a:p>
            <a:endParaRPr lang="en-NZ" dirty="0" smtClean="0"/>
          </a:p>
          <a:p>
            <a:pPr lvl="1"/>
            <a:endParaRPr lang="en-NZ" dirty="0" smtClean="0"/>
          </a:p>
          <a:p>
            <a:pPr marL="457200" lvl="1" indent="0">
              <a:buNone/>
            </a:pPr>
            <a:endParaRPr lang="en-NZ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761" y="3076807"/>
            <a:ext cx="6679496" cy="11323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77709" y="2009512"/>
            <a:ext cx="512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Variation compared to reference sequence</a:t>
            </a:r>
            <a:endParaRPr lang="en-NZ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6319921" y="2378844"/>
            <a:ext cx="1419727" cy="8578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8971881" y="2402867"/>
            <a:ext cx="301793" cy="7219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287987" y="2354822"/>
            <a:ext cx="47222" cy="8819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7565641" y="2378844"/>
            <a:ext cx="323329" cy="9120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543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15" y="323411"/>
            <a:ext cx="11174186" cy="590931"/>
          </a:xfrm>
        </p:spPr>
        <p:txBody>
          <a:bodyPr/>
          <a:lstStyle/>
          <a:p>
            <a:r>
              <a:rPr lang="en-NZ" dirty="0">
                <a:solidFill>
                  <a:srgbClr val="067F9C"/>
                </a:solidFill>
              </a:rPr>
              <a:t>Variant </a:t>
            </a:r>
            <a:r>
              <a:rPr lang="en-NZ" dirty="0" smtClean="0">
                <a:solidFill>
                  <a:srgbClr val="067F9C"/>
                </a:solidFill>
              </a:rPr>
              <a:t>calling on </a:t>
            </a:r>
            <a:r>
              <a:rPr lang="en-NZ" dirty="0" err="1" smtClean="0">
                <a:solidFill>
                  <a:srgbClr val="067F9C"/>
                </a:solidFill>
              </a:rPr>
              <a:t>NeSI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5" y="1027416"/>
            <a:ext cx="8564121" cy="5205722"/>
          </a:xfrm>
        </p:spPr>
        <p:txBody>
          <a:bodyPr/>
          <a:lstStyle/>
          <a:p>
            <a:r>
              <a:rPr lang="en-NZ" b="1" i="1" dirty="0" err="1"/>
              <a:t>BCFtools</a:t>
            </a:r>
            <a:r>
              <a:rPr lang="en-NZ" dirty="0"/>
              <a:t> or </a:t>
            </a:r>
            <a:r>
              <a:rPr lang="en-NZ" b="1" i="1" dirty="0"/>
              <a:t>GATK</a:t>
            </a:r>
            <a:r>
              <a:rPr lang="en-NZ" dirty="0"/>
              <a:t> on </a:t>
            </a:r>
            <a:r>
              <a:rPr lang="en-NZ" dirty="0" err="1"/>
              <a:t>NeSI</a:t>
            </a:r>
            <a:r>
              <a:rPr lang="en-NZ" dirty="0"/>
              <a:t> to call variants</a:t>
            </a:r>
          </a:p>
          <a:p>
            <a:pPr lvl="1"/>
            <a:r>
              <a:rPr lang="en-NZ" dirty="0"/>
              <a:t>Calling is done a chromosome at a time, for all samples simultaneously</a:t>
            </a:r>
          </a:p>
          <a:p>
            <a:pPr lvl="2"/>
            <a:r>
              <a:rPr lang="en-NZ" dirty="0"/>
              <a:t>Consider an array job (1 per chromosome), can take a day per chromosome</a:t>
            </a:r>
            <a:endParaRPr lang="en-NZ" dirty="0" smtClean="0"/>
          </a:p>
          <a:p>
            <a:endParaRPr lang="en-NZ" dirty="0" smtClean="0"/>
          </a:p>
          <a:p>
            <a:endParaRPr lang="en-NZ" dirty="0"/>
          </a:p>
          <a:p>
            <a:endParaRPr lang="en-NZ" dirty="0" smtClean="0"/>
          </a:p>
          <a:p>
            <a:endParaRPr lang="en-NZ" dirty="0" smtClean="0"/>
          </a:p>
          <a:p>
            <a:r>
              <a:rPr lang="en-NZ" dirty="0" smtClean="0"/>
              <a:t>The </a:t>
            </a:r>
            <a:r>
              <a:rPr lang="en-NZ" b="1" i="1" dirty="0"/>
              <a:t>.vcf.gz</a:t>
            </a:r>
            <a:r>
              <a:rPr lang="en-NZ" dirty="0"/>
              <a:t> format is useful and </a:t>
            </a:r>
            <a:r>
              <a:rPr lang="en-NZ" dirty="0" smtClean="0"/>
              <a:t>human-readable-</a:t>
            </a:r>
            <a:r>
              <a:rPr lang="en-NZ" dirty="0" err="1" smtClean="0"/>
              <a:t>ish</a:t>
            </a:r>
            <a:r>
              <a:rPr lang="en-NZ" dirty="0" smtClean="0"/>
              <a:t> (</a:t>
            </a:r>
            <a:r>
              <a:rPr lang="en-NZ" dirty="0" err="1" smtClean="0"/>
              <a:t>zless</a:t>
            </a:r>
            <a:r>
              <a:rPr lang="en-NZ" dirty="0" smtClean="0"/>
              <a:t> &lt;file&gt;.vcf.gz)</a:t>
            </a:r>
            <a:r>
              <a:rPr lang="en-NZ" dirty="0"/>
              <a:t/>
            </a:r>
            <a:br>
              <a:rPr lang="en-NZ" dirty="0"/>
            </a:br>
            <a:r>
              <a:rPr lang="en-NZ" dirty="0"/>
              <a:t/>
            </a:r>
            <a:br>
              <a:rPr lang="en-NZ" dirty="0"/>
            </a:br>
            <a:r>
              <a:rPr lang="en-NZ" dirty="0"/>
              <a:t/>
            </a:r>
            <a:br>
              <a:rPr lang="en-NZ" dirty="0"/>
            </a:br>
            <a:endParaRPr lang="en-NZ" dirty="0"/>
          </a:p>
          <a:p>
            <a:r>
              <a:rPr lang="en-NZ" dirty="0"/>
              <a:t>Fully describes how each sample differs to the reference at each location</a:t>
            </a:r>
          </a:p>
          <a:p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72723"/>
            <a:ext cx="12138295" cy="7183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18381" y="3082194"/>
            <a:ext cx="1166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 err="1" smtClean="0"/>
              <a:t>BCFtools</a:t>
            </a:r>
            <a:endParaRPr lang="en-NZ" b="1" i="1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5453848" y="2759607"/>
            <a:ext cx="173555" cy="3252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632514" y="2374270"/>
            <a:ext cx="278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 smtClean="0"/>
              <a:t>S1.cram … S1000.cram</a:t>
            </a:r>
            <a:endParaRPr lang="en-NZ" b="1" i="1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320866" y="3446268"/>
            <a:ext cx="228682" cy="31727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351053" y="3809016"/>
            <a:ext cx="3130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/>
              <a:t>c</a:t>
            </a:r>
            <a:r>
              <a:rPr lang="en-NZ" b="1" i="1" dirty="0" smtClean="0"/>
              <a:t>hr1.vcf.gz … chr29.vcf.gz</a:t>
            </a:r>
            <a:endParaRPr lang="en-NZ" b="1" i="1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916161" y="2775612"/>
            <a:ext cx="245644" cy="3231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81332" y="3443335"/>
            <a:ext cx="174458" cy="3202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583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Imputation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4" y="1457024"/>
            <a:ext cx="10588131" cy="5106202"/>
          </a:xfrm>
        </p:spPr>
        <p:txBody>
          <a:bodyPr/>
          <a:lstStyle/>
          <a:p>
            <a:r>
              <a:rPr lang="en-NZ" dirty="0" smtClean="0"/>
              <a:t>Why do </a:t>
            </a:r>
            <a:r>
              <a:rPr lang="en-NZ" dirty="0" smtClean="0"/>
              <a:t>imputation in this pipeline?</a:t>
            </a:r>
            <a:endParaRPr lang="en-NZ" dirty="0" smtClean="0"/>
          </a:p>
          <a:p>
            <a:pPr lvl="1"/>
            <a:r>
              <a:rPr lang="en-NZ" dirty="0" smtClean="0"/>
              <a:t>Some sites may have had no reads land on them (so no data)</a:t>
            </a:r>
            <a:endParaRPr lang="en-NZ" dirty="0" smtClean="0"/>
          </a:p>
          <a:p>
            <a:pPr lvl="1"/>
            <a:r>
              <a:rPr lang="en-NZ" dirty="0" smtClean="0"/>
              <a:t>Som</a:t>
            </a:r>
            <a:r>
              <a:rPr lang="en-NZ" dirty="0" smtClean="0"/>
              <a:t>e s</a:t>
            </a:r>
            <a:r>
              <a:rPr lang="en-NZ" dirty="0" smtClean="0"/>
              <a:t>ites might have only a few reads land on them (so very poor accuracy of variant calls)</a:t>
            </a:r>
            <a:endParaRPr lang="en-NZ" dirty="0" smtClean="0"/>
          </a:p>
          <a:p>
            <a:pPr lvl="1"/>
            <a:r>
              <a:rPr lang="en-NZ" dirty="0" smtClean="0"/>
              <a:t>Instead of spending much </a:t>
            </a:r>
            <a:r>
              <a:rPr lang="en-NZ" dirty="0" smtClean="0"/>
              <a:t>more $$$ to get many more reads from the </a:t>
            </a:r>
            <a:r>
              <a:rPr lang="en-NZ" dirty="0" smtClean="0"/>
              <a:t>sequencer, can do imputation</a:t>
            </a:r>
            <a:endParaRPr lang="en-NZ" dirty="0" smtClean="0"/>
          </a:p>
          <a:p>
            <a:r>
              <a:rPr lang="en-NZ" dirty="0" smtClean="0"/>
              <a:t>Feed the variant-called </a:t>
            </a:r>
            <a:r>
              <a:rPr lang="en-NZ" b="1" i="1" dirty="0" smtClean="0"/>
              <a:t>chr1.vcf.gz … chr29.vcf.gz</a:t>
            </a:r>
            <a:r>
              <a:rPr lang="en-NZ" dirty="0" smtClean="0"/>
              <a:t> files into </a:t>
            </a:r>
            <a:r>
              <a:rPr lang="en-NZ" b="1" i="1" dirty="0" smtClean="0"/>
              <a:t>Beagle</a:t>
            </a:r>
            <a:r>
              <a:rPr lang="en-NZ" dirty="0" smtClean="0"/>
              <a:t> to </a:t>
            </a:r>
            <a:r>
              <a:rPr lang="en-NZ" dirty="0" smtClean="0"/>
              <a:t>impute</a:t>
            </a:r>
          </a:p>
          <a:p>
            <a:pPr lvl="1"/>
            <a:r>
              <a:rPr lang="en-NZ" dirty="0" smtClean="0"/>
              <a:t>Resource intensive!</a:t>
            </a:r>
            <a:endParaRPr lang="en-NZ" dirty="0" smtClean="0"/>
          </a:p>
          <a:p>
            <a:pPr lvl="1"/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255" y="4423414"/>
            <a:ext cx="4049725" cy="231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63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Two </a:t>
            </a:r>
            <a:r>
              <a:rPr lang="en-NZ" dirty="0" smtClean="0">
                <a:solidFill>
                  <a:srgbClr val="067F9C"/>
                </a:solidFill>
              </a:rPr>
              <a:t>types of Beagle </a:t>
            </a:r>
            <a:r>
              <a:rPr lang="en-NZ" dirty="0" smtClean="0">
                <a:solidFill>
                  <a:srgbClr val="067F9C"/>
                </a:solidFill>
              </a:rPr>
              <a:t>imputation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4" y="1218428"/>
            <a:ext cx="10718990" cy="4770098"/>
          </a:xfrm>
        </p:spPr>
        <p:txBody>
          <a:bodyPr/>
          <a:lstStyle/>
          <a:p>
            <a:pPr marL="0" indent="0">
              <a:buNone/>
            </a:pPr>
            <a:r>
              <a:rPr lang="en-NZ" b="1" dirty="0" smtClean="0"/>
              <a:t>1. The fast one</a:t>
            </a:r>
          </a:p>
          <a:p>
            <a:r>
              <a:rPr lang="en-NZ" dirty="0" smtClean="0"/>
              <a:t>For people working with genotypes panels.</a:t>
            </a:r>
            <a:endParaRPr lang="en-NZ" dirty="0" smtClean="0"/>
          </a:p>
          <a:p>
            <a:r>
              <a:rPr lang="en-NZ" dirty="0" smtClean="0"/>
              <a:t>Beagle’s </a:t>
            </a:r>
            <a:r>
              <a:rPr lang="en-NZ" b="1" dirty="0" smtClean="0"/>
              <a:t>GT</a:t>
            </a:r>
            <a:r>
              <a:rPr lang="en-NZ" dirty="0" smtClean="0"/>
              <a:t> </a:t>
            </a:r>
            <a:r>
              <a:rPr lang="en-NZ" dirty="0" smtClean="0"/>
              <a:t>algorithm </a:t>
            </a:r>
            <a:r>
              <a:rPr lang="en-NZ" dirty="0" smtClean="0"/>
              <a:t>is for </a:t>
            </a:r>
            <a:r>
              <a:rPr lang="en-NZ" dirty="0" smtClean="0"/>
              <a:t>filling in missing genotypes</a:t>
            </a:r>
          </a:p>
          <a:p>
            <a:pPr lvl="1"/>
            <a:r>
              <a:rPr lang="en-NZ" dirty="0" smtClean="0"/>
              <a:t>If you are doing </a:t>
            </a:r>
            <a:r>
              <a:rPr lang="en-NZ" b="1" i="1" dirty="0" smtClean="0"/>
              <a:t>genotyping</a:t>
            </a:r>
            <a:r>
              <a:rPr lang="en-NZ" dirty="0" smtClean="0"/>
              <a:t> rather than </a:t>
            </a:r>
            <a:r>
              <a:rPr lang="en-NZ" b="1" i="1" dirty="0" smtClean="0"/>
              <a:t>sequencing</a:t>
            </a:r>
            <a:r>
              <a:rPr lang="en-NZ" dirty="0" smtClean="0"/>
              <a:t>, this is the one you want</a:t>
            </a:r>
          </a:p>
          <a:p>
            <a:pPr lvl="1"/>
            <a:r>
              <a:rPr lang="en-NZ" dirty="0" smtClean="0"/>
              <a:t>Nice and </a:t>
            </a:r>
            <a:r>
              <a:rPr lang="en-NZ" dirty="0" smtClean="0"/>
              <a:t>quick.</a:t>
            </a:r>
          </a:p>
          <a:p>
            <a:pPr lvl="1"/>
            <a:r>
              <a:rPr lang="en-NZ" dirty="0" smtClean="0"/>
              <a:t>Varies with the version:</a:t>
            </a:r>
          </a:p>
          <a:p>
            <a:pPr lvl="2"/>
            <a:r>
              <a:rPr lang="en-NZ" b="1" dirty="0" smtClean="0"/>
              <a:t>Beagle </a:t>
            </a:r>
            <a:r>
              <a:rPr lang="en-NZ" b="1" dirty="0" smtClean="0"/>
              <a:t>5.0 </a:t>
            </a:r>
            <a:r>
              <a:rPr lang="en-NZ" dirty="0" smtClean="0"/>
              <a:t>was a huge improvement on Beagle </a:t>
            </a:r>
            <a:r>
              <a:rPr lang="en-NZ" dirty="0" smtClean="0"/>
              <a:t>4.1.</a:t>
            </a:r>
          </a:p>
          <a:p>
            <a:pPr lvl="2"/>
            <a:r>
              <a:rPr lang="en-NZ" dirty="0" smtClean="0"/>
              <a:t>Regressed </a:t>
            </a:r>
            <a:r>
              <a:rPr lang="en-NZ" dirty="0" smtClean="0"/>
              <a:t>a bit with 5.1 </a:t>
            </a:r>
            <a:r>
              <a:rPr lang="en-NZ" dirty="0" smtClean="0"/>
              <a:t>initially.</a:t>
            </a:r>
          </a:p>
          <a:p>
            <a:pPr lvl="2"/>
            <a:r>
              <a:rPr lang="en-NZ" dirty="0" smtClean="0"/>
              <a:t>I </a:t>
            </a:r>
            <a:r>
              <a:rPr lang="en-NZ" dirty="0" smtClean="0"/>
              <a:t>haven’t tested later </a:t>
            </a:r>
            <a:r>
              <a:rPr lang="en-NZ" dirty="0" smtClean="0"/>
              <a:t>versions </a:t>
            </a:r>
            <a:r>
              <a:rPr lang="en-NZ" dirty="0" smtClean="0"/>
              <a:t>of </a:t>
            </a:r>
            <a:r>
              <a:rPr lang="en-NZ" dirty="0" smtClean="0"/>
              <a:t>5.1, </a:t>
            </a:r>
            <a:r>
              <a:rPr lang="en-NZ" dirty="0" smtClean="0"/>
              <a:t>or 5.2.</a:t>
            </a:r>
          </a:p>
          <a:p>
            <a:pPr lvl="1"/>
            <a:endParaRPr lang="en-NZ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402943"/>
              </p:ext>
            </p:extLst>
          </p:nvPr>
        </p:nvGraphicFramePr>
        <p:xfrm>
          <a:off x="6856652" y="4156107"/>
          <a:ext cx="4876800" cy="148844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40012355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90803089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2284388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74632703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7002606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681072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17988322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78220447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1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NZ" sz="2400" b="0" i="0" u="none" strike="noStrike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771187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1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NZ" sz="2400" b="0" i="0" u="none" strike="noStrike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765915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1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1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NZ" sz="24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615261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1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24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6350" marR="6350" marT="635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95369729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178" y="95025"/>
            <a:ext cx="4373439" cy="255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72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>
                <a:solidFill>
                  <a:srgbClr val="067F9C"/>
                </a:solidFill>
              </a:rPr>
              <a:t>Two types of Beagle imputation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4" y="1247283"/>
            <a:ext cx="11553902" cy="4770098"/>
          </a:xfrm>
        </p:spPr>
        <p:txBody>
          <a:bodyPr/>
          <a:lstStyle/>
          <a:p>
            <a:pPr marL="0" indent="0">
              <a:buNone/>
            </a:pPr>
            <a:r>
              <a:rPr lang="en-NZ" b="1" dirty="0" smtClean="0"/>
              <a:t>2. </a:t>
            </a:r>
            <a:r>
              <a:rPr lang="en-NZ" b="1" dirty="0"/>
              <a:t>The </a:t>
            </a:r>
            <a:r>
              <a:rPr lang="en-NZ" b="1" dirty="0" smtClean="0"/>
              <a:t>slow </a:t>
            </a:r>
            <a:r>
              <a:rPr lang="en-NZ" b="1" dirty="0"/>
              <a:t>one</a:t>
            </a:r>
          </a:p>
          <a:p>
            <a:r>
              <a:rPr lang="en-NZ" dirty="0" smtClean="0"/>
              <a:t>For people working with </a:t>
            </a:r>
            <a:r>
              <a:rPr lang="en-NZ" i="1" dirty="0" smtClean="0"/>
              <a:t>sequence </a:t>
            </a:r>
            <a:r>
              <a:rPr lang="en-NZ" dirty="0" smtClean="0"/>
              <a:t>data.</a:t>
            </a:r>
          </a:p>
          <a:p>
            <a:r>
              <a:rPr lang="en-NZ" dirty="0" smtClean="0"/>
              <a:t>Beagle </a:t>
            </a:r>
            <a:r>
              <a:rPr lang="en-NZ" dirty="0"/>
              <a:t>has a </a:t>
            </a:r>
            <a:r>
              <a:rPr lang="en-NZ" b="1" dirty="0"/>
              <a:t>GL</a:t>
            </a:r>
            <a:r>
              <a:rPr lang="en-NZ" dirty="0"/>
              <a:t> algorithm for reanalysing the variant </a:t>
            </a:r>
            <a:r>
              <a:rPr lang="en-NZ" dirty="0" smtClean="0"/>
              <a:t>calls.</a:t>
            </a:r>
          </a:p>
          <a:p>
            <a:pPr lvl="1"/>
            <a:r>
              <a:rPr lang="en-NZ" dirty="0" smtClean="0"/>
              <a:t>If </a:t>
            </a:r>
            <a:r>
              <a:rPr lang="en-NZ" dirty="0"/>
              <a:t>you are doing </a:t>
            </a:r>
            <a:r>
              <a:rPr lang="en-NZ" b="1" i="1" dirty="0"/>
              <a:t>sequencing</a:t>
            </a:r>
            <a:r>
              <a:rPr lang="en-NZ" dirty="0"/>
              <a:t>, you need to run this before you then do the </a:t>
            </a:r>
            <a:r>
              <a:rPr lang="en-NZ" b="1" dirty="0"/>
              <a:t>GT</a:t>
            </a:r>
            <a:r>
              <a:rPr lang="en-NZ" dirty="0"/>
              <a:t> </a:t>
            </a:r>
            <a:r>
              <a:rPr lang="en-NZ" dirty="0" smtClean="0"/>
              <a:t>algorithm, </a:t>
            </a:r>
            <a:r>
              <a:rPr lang="en-NZ" dirty="0"/>
              <a:t>or else your accuracy will be terrible.</a:t>
            </a:r>
          </a:p>
          <a:p>
            <a:pPr lvl="1"/>
            <a:r>
              <a:rPr lang="en-NZ" dirty="0" smtClean="0"/>
              <a:t>This is because variant </a:t>
            </a:r>
            <a:r>
              <a:rPr lang="en-NZ" dirty="0"/>
              <a:t>calls </a:t>
            </a:r>
            <a:r>
              <a:rPr lang="en-NZ" dirty="0" smtClean="0"/>
              <a:t>from sequencing are </a:t>
            </a:r>
            <a:r>
              <a:rPr lang="en-NZ" i="1" dirty="0"/>
              <a:t>inaccurate. </a:t>
            </a:r>
            <a:r>
              <a:rPr lang="en-NZ" dirty="0"/>
              <a:t>Beagle needs to </a:t>
            </a:r>
            <a:r>
              <a:rPr lang="en-NZ" dirty="0" smtClean="0"/>
              <a:t>do a complex reanalysis of the variant calls taking the haplotypes into account.</a:t>
            </a:r>
          </a:p>
          <a:p>
            <a:pPr lvl="1"/>
            <a:r>
              <a:rPr lang="en-NZ" dirty="0" smtClean="0"/>
              <a:t> This </a:t>
            </a:r>
            <a:r>
              <a:rPr lang="en-NZ" dirty="0"/>
              <a:t>is </a:t>
            </a:r>
            <a:r>
              <a:rPr lang="en-NZ" b="1" dirty="0"/>
              <a:t>slow and resource intensive</a:t>
            </a:r>
            <a:r>
              <a:rPr lang="en-NZ" dirty="0"/>
              <a:t>. </a:t>
            </a:r>
            <a:r>
              <a:rPr lang="en-NZ" dirty="0" smtClean="0"/>
              <a:t>~</a:t>
            </a:r>
            <a:r>
              <a:rPr lang="en-NZ" dirty="0"/>
              <a:t>50 years </a:t>
            </a:r>
            <a:r>
              <a:rPr lang="en-NZ" dirty="0" err="1"/>
              <a:t>cpu</a:t>
            </a:r>
            <a:r>
              <a:rPr lang="en-NZ" dirty="0"/>
              <a:t> time </a:t>
            </a:r>
            <a:r>
              <a:rPr lang="en-NZ" dirty="0" smtClean="0"/>
              <a:t>for ~7000 cow samples.</a:t>
            </a:r>
            <a:endParaRPr lang="en-NZ" dirty="0"/>
          </a:p>
          <a:p>
            <a:pPr lvl="1"/>
            <a:r>
              <a:rPr lang="en-NZ" dirty="0"/>
              <a:t>This is available in </a:t>
            </a:r>
            <a:r>
              <a:rPr lang="en-NZ" b="1" dirty="0"/>
              <a:t>Beagle 4.1 </a:t>
            </a:r>
            <a:r>
              <a:rPr lang="en-NZ" dirty="0"/>
              <a:t>but was not implemented in later versions.</a:t>
            </a:r>
          </a:p>
          <a:p>
            <a:endParaRPr lang="en-NZ" dirty="0"/>
          </a:p>
        </p:txBody>
      </p:sp>
      <p:sp>
        <p:nvSpPr>
          <p:cNvPr id="4" name="TextBox 3"/>
          <p:cNvSpPr txBox="1"/>
          <p:nvPr/>
        </p:nvSpPr>
        <p:spPr>
          <a:xfrm>
            <a:off x="574948" y="5131942"/>
            <a:ext cx="10366624" cy="5437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NZ" sz="1400" dirty="0" smtClean="0"/>
              <a:t>“Recent </a:t>
            </a:r>
            <a:r>
              <a:rPr lang="en-NZ" sz="1400" dirty="0"/>
              <a:t>versions of Beagle do not infer genotypes from genotype likelihood input data, but Beagle versions 4.0 and 4.1 have this </a:t>
            </a:r>
            <a:r>
              <a:rPr lang="en-NZ" sz="1400" dirty="0" smtClean="0"/>
              <a:t>capability.” – Beagle 5.2 manual</a:t>
            </a:r>
            <a:endParaRPr lang="en-NZ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574948" y="5782490"/>
            <a:ext cx="1036662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NZ" sz="1400" dirty="0" smtClean="0"/>
              <a:t>“</a:t>
            </a:r>
            <a:r>
              <a:rPr lang="en-NZ" sz="1400" dirty="0"/>
              <a:t>The GL imputation feature was removed from Beagle 5.0 because version 5 uses a different (much better) phasing algorithm for GT data, and the new phasing algorithm does not naturally extend to handling GL input data. </a:t>
            </a:r>
            <a:r>
              <a:rPr lang="en-NZ" sz="1400" dirty="0" smtClean="0"/>
              <a:t>GL </a:t>
            </a:r>
            <a:r>
              <a:rPr lang="en-NZ" sz="1400" dirty="0"/>
              <a:t>imputation is a very hard methodological problem and I think it would be challenging to get funding from my funders to develop methods in this area</a:t>
            </a:r>
            <a:r>
              <a:rPr lang="en-NZ" sz="1400" dirty="0" smtClean="0"/>
              <a:t>.” – Brian Browning, author of </a:t>
            </a:r>
            <a:r>
              <a:rPr lang="en-NZ" sz="1400" dirty="0" smtClean="0"/>
              <a:t>Beagle, email correspondence</a:t>
            </a:r>
            <a:endParaRPr lang="en-NZ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758" y="131708"/>
            <a:ext cx="4592976" cy="223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06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813" y="500215"/>
            <a:ext cx="3433116" cy="359682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Gathering the data</a:t>
            </a:r>
            <a:endParaRPr lang="en-NZ" dirty="0">
              <a:solidFill>
                <a:srgbClr val="067F9C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68" y="4458469"/>
            <a:ext cx="2535576" cy="1880552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2931966" y="4172903"/>
            <a:ext cx="968158" cy="159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53445" y="2178596"/>
            <a:ext cx="19134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Extraction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sz="2400" dirty="0" smtClean="0">
                <a:solidFill>
                  <a:srgbClr val="067F9C"/>
                </a:solidFill>
                <a:latin typeface="Calibri" panose="020F0502020204030204"/>
              </a:rPr>
              <a:t>&amp; library prep</a:t>
            </a:r>
            <a:endParaRPr kumimoji="0" lang="en-NZ" sz="2400" b="0" i="0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987" y="3167095"/>
            <a:ext cx="1816391" cy="102172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6574085" y="2543974"/>
            <a:ext cx="1156145" cy="7332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528005" y="100406"/>
            <a:ext cx="1625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Sequencing</a:t>
            </a:r>
            <a:endParaRPr kumimoji="0" lang="en-NZ" sz="2400" b="0" i="0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6395156" y="5330747"/>
            <a:ext cx="1156145" cy="234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76817" y="1561481"/>
            <a:ext cx="22574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Genetic material</a:t>
            </a:r>
            <a:endParaRPr kumimoji="0" lang="en-NZ" sz="2400" b="0" i="0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656" y="4511754"/>
            <a:ext cx="1872361" cy="187236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8" y="2152279"/>
            <a:ext cx="2117334" cy="2117334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8650127" y="4172903"/>
            <a:ext cx="1636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Genotyping</a:t>
            </a:r>
            <a:endParaRPr kumimoji="0" lang="en-NZ" sz="2400" b="0" i="0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230" y="4701978"/>
            <a:ext cx="3340699" cy="215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77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chemeClr val="accent1">
                    <a:lumMod val="75000"/>
                  </a:schemeClr>
                </a:solidFill>
              </a:rPr>
              <a:t>Keeping computational resources feasible</a:t>
            </a:r>
            <a:endParaRPr lang="en-NZ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321" y="1268256"/>
            <a:ext cx="10950379" cy="4770098"/>
          </a:xfrm>
        </p:spPr>
        <p:txBody>
          <a:bodyPr/>
          <a:lstStyle/>
          <a:p>
            <a:r>
              <a:rPr lang="en-NZ" dirty="0" smtClean="0"/>
              <a:t>Can easily run out of memory / </a:t>
            </a:r>
            <a:r>
              <a:rPr lang="en-NZ" dirty="0" err="1" smtClean="0"/>
              <a:t>cpu</a:t>
            </a:r>
            <a:r>
              <a:rPr lang="en-NZ" dirty="0" smtClean="0"/>
              <a:t> time with big datasets</a:t>
            </a:r>
          </a:p>
          <a:p>
            <a:r>
              <a:rPr lang="en-NZ" dirty="0" smtClean="0"/>
              <a:t>If you have issues with resources</a:t>
            </a:r>
          </a:p>
          <a:p>
            <a:pPr lvl="1"/>
            <a:r>
              <a:rPr lang="en-NZ" dirty="0" smtClean="0"/>
              <a:t>Make sure you are only imputing a chromosome at a time</a:t>
            </a:r>
          </a:p>
          <a:p>
            <a:pPr lvl="1"/>
            <a:r>
              <a:rPr lang="en-NZ" dirty="0" smtClean="0"/>
              <a:t>Reduce the size of the reference</a:t>
            </a:r>
          </a:p>
          <a:p>
            <a:pPr lvl="2"/>
            <a:r>
              <a:rPr lang="en-NZ" dirty="0" smtClean="0"/>
              <a:t>A bigger reference isn’t better unless it truly represents the population better</a:t>
            </a:r>
          </a:p>
          <a:p>
            <a:pPr lvl="2"/>
            <a:r>
              <a:rPr lang="en-NZ" dirty="0" smtClean="0"/>
              <a:t>Quality of reference much more important than quantity</a:t>
            </a:r>
          </a:p>
          <a:p>
            <a:pPr lvl="1"/>
            <a:r>
              <a:rPr lang="en-NZ" dirty="0" smtClean="0"/>
              <a:t>Impute a smaller number of samples at a time</a:t>
            </a:r>
          </a:p>
          <a:p>
            <a:pPr lvl="1"/>
            <a:r>
              <a:rPr lang="en-NZ" dirty="0" smtClean="0"/>
              <a:t>As </a:t>
            </a:r>
            <a:r>
              <a:rPr lang="en-NZ" dirty="0" smtClean="0"/>
              <a:t>a last resort, split the </a:t>
            </a:r>
            <a:r>
              <a:rPr lang="en-NZ" dirty="0" smtClean="0"/>
              <a:t>chromosomes into</a:t>
            </a:r>
            <a:br>
              <a:rPr lang="en-NZ" dirty="0" smtClean="0"/>
            </a:br>
            <a:r>
              <a:rPr lang="en-NZ" dirty="0" smtClean="0"/>
              <a:t>pieces, impute, and reassemble</a:t>
            </a:r>
          </a:p>
          <a:p>
            <a:pPr lvl="2"/>
            <a:r>
              <a:rPr lang="en-NZ" dirty="0" smtClean="0"/>
              <a:t>Will result in loss of accuracy!</a:t>
            </a:r>
          </a:p>
          <a:p>
            <a:pPr lvl="2"/>
            <a:endParaRPr lang="en-NZ" dirty="0" smtClean="0"/>
          </a:p>
          <a:p>
            <a:pPr lvl="2"/>
            <a:endParaRPr lang="en-NZ" dirty="0" smtClean="0"/>
          </a:p>
          <a:p>
            <a:pPr lvl="1"/>
            <a:endParaRPr lang="en-NZ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448" y="4225718"/>
            <a:ext cx="6217552" cy="263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0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A Typical Pipeline</a:t>
            </a:r>
            <a:endParaRPr lang="en-NZ" dirty="0">
              <a:solidFill>
                <a:srgbClr val="067F9C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56" y="1346295"/>
            <a:ext cx="1092161" cy="1144242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1240439" y="1918416"/>
            <a:ext cx="38382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22993" y="1733750"/>
            <a:ext cx="187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 smtClean="0"/>
              <a:t>S1.fastq.gz…</a:t>
            </a:r>
            <a:endParaRPr lang="en-NZ" b="1" i="1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363245" y="2103082"/>
            <a:ext cx="0" cy="3231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80493" y="2446175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>
                <a:solidFill>
                  <a:srgbClr val="067F9C"/>
                </a:solidFill>
              </a:rPr>
              <a:t>Mapping: BWA</a:t>
            </a:r>
            <a:endParaRPr lang="en-NZ" b="1" i="1" dirty="0">
              <a:solidFill>
                <a:srgbClr val="067F9C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363245" y="2833575"/>
            <a:ext cx="0" cy="3231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18865" y="3146720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/>
              <a:t>S1.cram…</a:t>
            </a:r>
            <a:endParaRPr lang="en-NZ" b="1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2881908" y="1100539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>
                <a:solidFill>
                  <a:srgbClr val="067F9C"/>
                </a:solidFill>
              </a:rPr>
              <a:t>Quality check: </a:t>
            </a:r>
            <a:r>
              <a:rPr lang="en-NZ" b="1" i="1" dirty="0" err="1" smtClean="0">
                <a:solidFill>
                  <a:srgbClr val="067F9C"/>
                </a:solidFill>
              </a:rPr>
              <a:t>FastQC</a:t>
            </a:r>
            <a:endParaRPr lang="en-NZ" b="1" i="1" dirty="0">
              <a:solidFill>
                <a:srgbClr val="067F9C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418347" y="1413712"/>
            <a:ext cx="463561" cy="2378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03756" y="400712"/>
            <a:ext cx="187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 smtClean="0"/>
              <a:t>S1.html…</a:t>
            </a:r>
            <a:endParaRPr lang="en-NZ" b="1" i="1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5148011" y="779849"/>
            <a:ext cx="463561" cy="2378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3419458" y="1955132"/>
            <a:ext cx="472758" cy="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993218" y="1770466"/>
            <a:ext cx="3616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>
                <a:solidFill>
                  <a:srgbClr val="067F9C"/>
                </a:solidFill>
              </a:rPr>
              <a:t>Species identification: Kraken2</a:t>
            </a:r>
            <a:endParaRPr lang="en-NZ" b="1" i="1" dirty="0">
              <a:solidFill>
                <a:srgbClr val="067F9C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710916" y="1951033"/>
            <a:ext cx="472758" cy="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284676" y="1742211"/>
            <a:ext cx="187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 smtClean="0"/>
              <a:t>S1.krak…</a:t>
            </a:r>
            <a:endParaRPr lang="en-NZ" b="1" i="1" dirty="0"/>
          </a:p>
        </p:txBody>
      </p:sp>
      <p:sp>
        <p:nvSpPr>
          <p:cNvPr id="24" name="TextBox 23"/>
          <p:cNvSpPr txBox="1"/>
          <p:nvPr/>
        </p:nvSpPr>
        <p:spPr>
          <a:xfrm>
            <a:off x="945218" y="3845566"/>
            <a:ext cx="2884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>
                <a:solidFill>
                  <a:srgbClr val="067F9C"/>
                </a:solidFill>
              </a:rPr>
              <a:t>Variant calling: </a:t>
            </a:r>
            <a:r>
              <a:rPr lang="en-NZ" b="1" i="1" dirty="0" err="1" smtClean="0">
                <a:solidFill>
                  <a:srgbClr val="067F9C"/>
                </a:solidFill>
              </a:rPr>
              <a:t>BCFtools</a:t>
            </a:r>
            <a:endParaRPr lang="en-NZ" b="1" i="1" dirty="0">
              <a:solidFill>
                <a:srgbClr val="067F9C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2358274" y="3522431"/>
            <a:ext cx="0" cy="3231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341272" y="4264755"/>
            <a:ext cx="0" cy="3231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64876" y="4681219"/>
            <a:ext cx="3106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/>
              <a:t>chr1.vcf.gz … chr29.vcf.gz</a:t>
            </a:r>
            <a:endParaRPr lang="en-NZ" b="1" i="1" dirty="0"/>
          </a:p>
        </p:txBody>
      </p:sp>
      <p:sp>
        <p:nvSpPr>
          <p:cNvPr id="28" name="TextBox 27"/>
          <p:cNvSpPr txBox="1"/>
          <p:nvPr/>
        </p:nvSpPr>
        <p:spPr>
          <a:xfrm>
            <a:off x="5726700" y="6241816"/>
            <a:ext cx="306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 smtClean="0">
                <a:solidFill>
                  <a:srgbClr val="067F9C"/>
                </a:solidFill>
              </a:rPr>
              <a:t>Imputing GL: Beagle 4.1</a:t>
            </a:r>
            <a:endParaRPr lang="en-NZ" b="1" i="1" dirty="0">
              <a:solidFill>
                <a:srgbClr val="067F9C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2341272" y="5050551"/>
            <a:ext cx="0" cy="3231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17276" y="6270776"/>
            <a:ext cx="3916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/>
              <a:t>chr1.aa.vcf.gz … chr1.zz.vcf.gz …</a:t>
            </a:r>
            <a:endParaRPr lang="en-NZ" b="1" i="1" dirty="0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2358274" y="5960761"/>
            <a:ext cx="0" cy="3231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5091448" y="6455442"/>
            <a:ext cx="488635" cy="113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17425" y="5337498"/>
            <a:ext cx="4516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 err="1" smtClean="0">
                <a:solidFill>
                  <a:srgbClr val="067F9C"/>
                </a:solidFill>
              </a:rPr>
              <a:t>Subsetted</a:t>
            </a:r>
            <a:r>
              <a:rPr lang="en-NZ" b="1" i="1" dirty="0" smtClean="0">
                <a:solidFill>
                  <a:srgbClr val="067F9C"/>
                </a:solidFill>
              </a:rPr>
              <a:t> into small batches to keep imputation resources low: </a:t>
            </a:r>
            <a:r>
              <a:rPr lang="en-NZ" b="1" i="1" dirty="0" err="1" smtClean="0">
                <a:solidFill>
                  <a:srgbClr val="067F9C"/>
                </a:solidFill>
              </a:rPr>
              <a:t>BCFtools</a:t>
            </a:r>
            <a:endParaRPr lang="en-NZ" b="1" i="1" dirty="0">
              <a:solidFill>
                <a:srgbClr val="067F9C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7086600" y="5859379"/>
            <a:ext cx="0" cy="3824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477708" y="3909972"/>
            <a:ext cx="4939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/>
              <a:t>chr1.aa.GTd.vcf.gz … chr1.zz.GTd.vcf.gz …</a:t>
            </a:r>
            <a:endParaRPr lang="en-NZ" b="1" i="1" dirty="0"/>
          </a:p>
        </p:txBody>
      </p:sp>
      <p:sp>
        <p:nvSpPr>
          <p:cNvPr id="39" name="TextBox 38"/>
          <p:cNvSpPr txBox="1"/>
          <p:nvPr/>
        </p:nvSpPr>
        <p:spPr>
          <a:xfrm>
            <a:off x="5744258" y="4673567"/>
            <a:ext cx="306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 smtClean="0">
                <a:solidFill>
                  <a:srgbClr val="067F9C"/>
                </a:solidFill>
              </a:rPr>
              <a:t>Imputing GT: Beagle 5.0</a:t>
            </a:r>
            <a:endParaRPr lang="en-NZ" b="1" i="1" dirty="0">
              <a:solidFill>
                <a:srgbClr val="067F9C"/>
              </a:solidFill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 flipV="1">
            <a:off x="7086600" y="5020899"/>
            <a:ext cx="0" cy="3824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7086600" y="4264755"/>
            <a:ext cx="0" cy="3824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418723" y="5453198"/>
            <a:ext cx="4939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/>
              <a:t>chr1.aa.GLd.vcf.gz … chr1.zz.GLd.vcf.gz …</a:t>
            </a:r>
            <a:endParaRPr lang="en-NZ" b="1" i="1" dirty="0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7086600" y="3522431"/>
            <a:ext cx="0" cy="3824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473150" y="3146720"/>
            <a:ext cx="5421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i="1" dirty="0" smtClean="0">
                <a:solidFill>
                  <a:srgbClr val="067F9C"/>
                </a:solidFill>
              </a:rPr>
              <a:t>Remerge and </a:t>
            </a:r>
            <a:r>
              <a:rPr lang="en-NZ" b="1" i="1" dirty="0" err="1" smtClean="0">
                <a:solidFill>
                  <a:srgbClr val="067F9C"/>
                </a:solidFill>
              </a:rPr>
              <a:t>unsplit</a:t>
            </a:r>
            <a:r>
              <a:rPr lang="en-NZ" b="1" i="1" dirty="0" smtClean="0">
                <a:solidFill>
                  <a:srgbClr val="067F9C"/>
                </a:solidFill>
              </a:rPr>
              <a:t> samples: </a:t>
            </a:r>
            <a:r>
              <a:rPr lang="en-NZ" b="1" i="1" dirty="0" err="1" smtClean="0">
                <a:solidFill>
                  <a:srgbClr val="067F9C"/>
                </a:solidFill>
              </a:rPr>
              <a:t>BCFtools</a:t>
            </a:r>
            <a:endParaRPr lang="en-NZ" b="1" i="1" dirty="0">
              <a:solidFill>
                <a:srgbClr val="067F9C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278205" y="2395977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i="1" dirty="0" smtClean="0"/>
              <a:t>S1.vcf.gz…</a:t>
            </a:r>
            <a:endParaRPr lang="en-NZ" b="1" i="1" dirty="0"/>
          </a:p>
        </p:txBody>
      </p:sp>
      <p:cxnSp>
        <p:nvCxnSpPr>
          <p:cNvPr id="46" name="Straight Arrow Connector 45"/>
          <p:cNvCxnSpPr/>
          <p:nvPr/>
        </p:nvCxnSpPr>
        <p:spPr>
          <a:xfrm flipV="1">
            <a:off x="7086600" y="2743200"/>
            <a:ext cx="673768" cy="4413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8671535" y="2344698"/>
            <a:ext cx="3474028" cy="646331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FFFF00"/>
                </a:solidFill>
              </a:rPr>
              <a:t>Full genome* of each sample</a:t>
            </a:r>
          </a:p>
          <a:p>
            <a:r>
              <a:rPr lang="en-NZ" b="1" dirty="0" smtClean="0">
                <a:solidFill>
                  <a:srgbClr val="FFFF00"/>
                </a:solidFill>
              </a:rPr>
              <a:t>99% accurate*</a:t>
            </a:r>
            <a:endParaRPr lang="en-NZ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36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User beware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Each individual program in </a:t>
            </a:r>
            <a:r>
              <a:rPr lang="en-NZ" dirty="0" smtClean="0"/>
              <a:t>these pipelines</a:t>
            </a:r>
            <a:endParaRPr lang="en-NZ" dirty="0" smtClean="0"/>
          </a:p>
          <a:p>
            <a:pPr lvl="1"/>
            <a:r>
              <a:rPr lang="en-NZ" dirty="0" smtClean="0"/>
              <a:t>Is not particularly user friendly</a:t>
            </a:r>
          </a:p>
          <a:p>
            <a:pPr lvl="1"/>
            <a:r>
              <a:rPr lang="en-NZ" dirty="0" smtClean="0"/>
              <a:t>Has its own special quirks, and settings</a:t>
            </a:r>
          </a:p>
          <a:p>
            <a:pPr lvl="1"/>
            <a:r>
              <a:rPr lang="en-NZ" dirty="0" smtClean="0"/>
              <a:t>Manuals can be hard going</a:t>
            </a:r>
          </a:p>
          <a:p>
            <a:pPr lvl="1"/>
            <a:r>
              <a:rPr lang="en-NZ" dirty="0" smtClean="0"/>
              <a:t>Needs a lot of testing around resource usage</a:t>
            </a:r>
          </a:p>
          <a:p>
            <a:pPr lvl="1"/>
            <a:r>
              <a:rPr lang="en-NZ" dirty="0" smtClean="0"/>
              <a:t>Can be hard </a:t>
            </a:r>
            <a:r>
              <a:rPr lang="en-NZ" dirty="0" smtClean="0"/>
              <a:t>to get right, time </a:t>
            </a:r>
            <a:r>
              <a:rPr lang="en-NZ" dirty="0" smtClean="0"/>
              <a:t>consuming,</a:t>
            </a:r>
            <a:br>
              <a:rPr lang="en-NZ" dirty="0" smtClean="0"/>
            </a:br>
            <a:r>
              <a:rPr lang="en-NZ" dirty="0" smtClean="0"/>
              <a:t>and frustrating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029" y="584351"/>
            <a:ext cx="6015914" cy="366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68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0E22AFB-2865-A54C-8AEB-5CD09CCAA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15" y="1536568"/>
            <a:ext cx="2856321" cy="2007909"/>
          </a:xfrm>
        </p:spPr>
        <p:txBody>
          <a:bodyPr/>
          <a:lstStyle/>
          <a:p>
            <a:r>
              <a:rPr lang="en-US" sz="4000" dirty="0" smtClean="0"/>
              <a:t>LIC DNA Sequencing Service</a:t>
            </a:r>
            <a:endParaRPr lang="en-US" sz="4000" dirty="0"/>
          </a:p>
        </p:txBody>
      </p:sp>
      <p:pic>
        <p:nvPicPr>
          <p:cNvPr id="1026" name="Picture 2" descr="Welcome to immense discovery pow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2667" y="333332"/>
            <a:ext cx="4706166" cy="5914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apac.illumina.com/content/dam/illumina-marketing/images/product/sequencing-kits/library-prep-kits/novaseq-reagent-1.5-web-graphi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599" y="88438"/>
            <a:ext cx="4434828" cy="2862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F1FD1D1C-75F6-C546-86A5-966874FBF242}"/>
              </a:ext>
            </a:extLst>
          </p:cNvPr>
          <p:cNvSpPr txBox="1">
            <a:spLocks/>
          </p:cNvSpPr>
          <p:nvPr/>
        </p:nvSpPr>
        <p:spPr>
          <a:xfrm>
            <a:off x="3657599" y="3195484"/>
            <a:ext cx="4517137" cy="3534500"/>
          </a:xfrm>
          <a:prstGeom prst="rect">
            <a:avLst/>
          </a:prstGeom>
          <a:solidFill>
            <a:srgbClr val="00B0F0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LIC accepts customer prepared libraries for sequencing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NZ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Our </a:t>
            </a:r>
            <a:r>
              <a:rPr kumimoji="0" lang="en-NZ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QC </a:t>
            </a:r>
            <a:r>
              <a:rPr kumimoji="0" lang="en-NZ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ensures </a:t>
            </a:r>
            <a:r>
              <a:rPr kumimoji="0" lang="en-NZ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optimal cluster generation and maximal data output for each run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full range of NovaSeq </a:t>
            </a:r>
            <a:r>
              <a:rPr kumimoji="0" 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flowcells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are available to suit each project</a:t>
            </a:r>
          </a:p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Contact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liam.williams@lic.co.nz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027 403 1801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216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Summary</a:t>
            </a:r>
            <a:endParaRPr lang="en-NZ" dirty="0"/>
          </a:p>
        </p:txBody>
      </p:sp>
      <p:sp>
        <p:nvSpPr>
          <p:cNvPr id="4" name="TextBox 3"/>
          <p:cNvSpPr txBox="1"/>
          <p:nvPr/>
        </p:nvSpPr>
        <p:spPr>
          <a:xfrm>
            <a:off x="7230657" y="4525491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Mapping: BWA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13535" y="5082051"/>
            <a:ext cx="2884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Variant calling: </a:t>
            </a:r>
            <a:r>
              <a:rPr kumimoji="0" lang="en-NZ" sz="1800" b="1" i="1" u="none" strike="noStrike" kern="1200" cap="none" spc="0" normalizeH="0" baseline="0" noProof="0" dirty="0" err="1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BCFtools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27110" y="5638611"/>
            <a:ext cx="306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Imputing GL: Beagle 4.1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27110" y="6195171"/>
            <a:ext cx="306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Imputing GT: Beagle 5.0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718" y="1091146"/>
            <a:ext cx="2555482" cy="26773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337" y="1813632"/>
            <a:ext cx="2714149" cy="175165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961831" y="3746100"/>
            <a:ext cx="306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Imputing GT: Beagle 5.0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40718" y="3999659"/>
            <a:ext cx="2688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Identification: Kraken2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184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204" y="-15705"/>
            <a:ext cx="9815594" cy="687370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0680" y="469218"/>
            <a:ext cx="7199516" cy="590931"/>
          </a:xfrm>
        </p:spPr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Questions?</a:t>
            </a:r>
            <a:endParaRPr lang="en-NZ" dirty="0">
              <a:solidFill>
                <a:srgbClr val="067F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7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Processing the data</a:t>
            </a:r>
            <a:endParaRPr lang="en-NZ" dirty="0"/>
          </a:p>
        </p:txBody>
      </p:sp>
      <p:sp>
        <p:nvSpPr>
          <p:cNvPr id="4" name="TextBox 3"/>
          <p:cNvSpPr txBox="1"/>
          <p:nvPr/>
        </p:nvSpPr>
        <p:spPr>
          <a:xfrm>
            <a:off x="7230657" y="4525491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Mapping: BWA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13535" y="5082051"/>
            <a:ext cx="2884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Variant calling: </a:t>
            </a:r>
            <a:r>
              <a:rPr kumimoji="0" lang="en-NZ" sz="1800" b="1" i="1" u="none" strike="noStrike" kern="1200" cap="none" spc="0" normalizeH="0" baseline="0" noProof="0" dirty="0" err="1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BCFtools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27110" y="5638611"/>
            <a:ext cx="306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Imputing GL: Beagle 4.1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27110" y="6195171"/>
            <a:ext cx="306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Imputing GT: Beagle 5.0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718" y="1091146"/>
            <a:ext cx="2555482" cy="26773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337" y="1813632"/>
            <a:ext cx="2714149" cy="175165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961831" y="3746100"/>
            <a:ext cx="306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Imputing GT: Beagle 5.0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40718" y="3999659"/>
            <a:ext cx="2688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Identification: Kraken2</a:t>
            </a:r>
            <a:endParaRPr kumimoji="0" lang="en-NZ" sz="1800" b="1" i="1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3041" y="4525491"/>
            <a:ext cx="360547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NZ" sz="2000" dirty="0" smtClean="0"/>
              <a:t>Limitations: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 smtClean="0"/>
              <a:t>Need pre-made </a:t>
            </a:r>
            <a:r>
              <a:rPr lang="en-NZ" dirty="0" err="1" smtClean="0"/>
              <a:t>SNPchips</a:t>
            </a:r>
            <a:endParaRPr lang="en-NZ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 smtClean="0"/>
              <a:t>Can’t discover new variants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1288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11" grpId="0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Different types of output data</a:t>
            </a:r>
            <a:endParaRPr lang="en-NZ" dirty="0">
              <a:solidFill>
                <a:srgbClr val="067F9C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84" y="4214718"/>
            <a:ext cx="5906440" cy="20073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01206" y="1337989"/>
            <a:ext cx="1636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Genotyping</a:t>
            </a:r>
            <a:endParaRPr kumimoji="0" lang="en-NZ" sz="2400" b="0" i="0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867" y="1944171"/>
            <a:ext cx="2055667" cy="1326687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555475" y="3415375"/>
            <a:ext cx="6431" cy="5639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09" y="1278774"/>
            <a:ext cx="2232862" cy="233933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376857" y="795680"/>
            <a:ext cx="1625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Sequencing</a:t>
            </a:r>
            <a:endParaRPr kumimoji="0" lang="en-NZ" sz="2400" b="0" i="0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9236774" y="3840020"/>
            <a:ext cx="4808" cy="749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423934" y="4581355"/>
            <a:ext cx="56256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b="1" dirty="0" smtClean="0">
                <a:solidFill>
                  <a:srgbClr val="067F9C"/>
                </a:solidFill>
              </a:rPr>
              <a:t>Reads: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ACACATACGCACTGGGCGTAAAGGGCGCGAGGCGTCGGTGCTCAAAGTCC…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TTGTTAGTCGAGTGTGAAAGCCCTGGGCTTAACCCGGGAAGCGCGTCAGT…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AAGGTCACGTGCAGGGCCTTAACGTGCAGTCCAGGGCAATTTCGAGCTCT…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CGCGTTAATTGCCAGTTGCAGAACGTCCGTTACGTAAACGGTTTTACGTC…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GGGCATGCATGCACGTACGTTGCAACCGTAGGAAGCCTTGACGTTACGTT…</a:t>
            </a:r>
            <a:endParaRPr lang="en-NZ" sz="1400" dirty="0">
              <a:latin typeface="Arial monospaced for SAP" panose="020B0609020202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83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Imputation is guessing the blanks</a:t>
            </a:r>
            <a:endParaRPr lang="en-NZ" dirty="0">
              <a:solidFill>
                <a:srgbClr val="067F9C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74" y="1148703"/>
            <a:ext cx="4980057" cy="16925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74" y="3392748"/>
            <a:ext cx="5901555" cy="10426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80813" y="3024453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67F9C"/>
                </a:solidFill>
              </a:rPr>
              <a:t>Using known data</a:t>
            </a:r>
            <a:endParaRPr lang="en-NZ" b="1" dirty="0">
              <a:solidFill>
                <a:srgbClr val="067F9C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800671" y="4486231"/>
            <a:ext cx="0" cy="4284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968631" y="451578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67F9C"/>
                </a:solidFill>
              </a:rPr>
              <a:t>Infer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73" y="4945619"/>
            <a:ext cx="4601367" cy="191238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207840" y="5471920"/>
            <a:ext cx="179408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b="1" dirty="0" smtClean="0">
                <a:solidFill>
                  <a:srgbClr val="305883"/>
                </a:solidFill>
              </a:rPr>
              <a:t>Imputation </a:t>
            </a:r>
            <a:r>
              <a:rPr lang="en-NZ" sz="1400" b="1" dirty="0" smtClean="0">
                <a:solidFill>
                  <a:srgbClr val="305883"/>
                </a:solidFill>
              </a:rPr>
              <a:t>will fill</a:t>
            </a:r>
          </a:p>
          <a:p>
            <a:r>
              <a:rPr lang="en-NZ" sz="1400" b="1" dirty="0" smtClean="0">
                <a:solidFill>
                  <a:srgbClr val="305883"/>
                </a:solidFill>
              </a:rPr>
              <a:t>in the ‘?’ with</a:t>
            </a:r>
            <a:br>
              <a:rPr lang="en-NZ" sz="1400" b="1" dirty="0" smtClean="0">
                <a:solidFill>
                  <a:srgbClr val="305883"/>
                </a:solidFill>
              </a:rPr>
            </a:br>
            <a:r>
              <a:rPr lang="en-NZ" sz="1400" b="1" dirty="0" smtClean="0">
                <a:solidFill>
                  <a:srgbClr val="305883"/>
                </a:solidFill>
              </a:rPr>
              <a:t>probable numbers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idx="1"/>
          </p:nvPr>
        </p:nvSpPr>
        <p:spPr>
          <a:xfrm>
            <a:off x="6675988" y="1733280"/>
            <a:ext cx="4517706" cy="3568185"/>
          </a:xfrm>
        </p:spPr>
        <p:txBody>
          <a:bodyPr/>
          <a:lstStyle/>
          <a:p>
            <a:r>
              <a:rPr lang="en-NZ" sz="2000" dirty="0" smtClean="0"/>
              <a:t>An imputation program will statistically predict the most likely missing data</a:t>
            </a:r>
          </a:p>
          <a:p>
            <a:r>
              <a:rPr lang="en-NZ" sz="2000" dirty="0" smtClean="0"/>
              <a:t>The prediction can only be as good as the information you provide</a:t>
            </a:r>
          </a:p>
          <a:p>
            <a:r>
              <a:rPr lang="en-NZ" sz="2000" dirty="0" smtClean="0"/>
              <a:t>The ‘Reference’ set needs to be statistically representative of the population</a:t>
            </a:r>
          </a:p>
        </p:txBody>
      </p:sp>
    </p:spTree>
    <p:extLst>
      <p:ext uri="{BB962C8B-B14F-4D97-AF65-F5344CB8AC3E}">
        <p14:creationId xmlns:p14="http://schemas.microsoft.com/office/powerpoint/2010/main" val="3900034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The sequencing pipeline looks a bit different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3059" y="1269267"/>
            <a:ext cx="56256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b="1" dirty="0" smtClean="0">
                <a:solidFill>
                  <a:srgbClr val="067F9C"/>
                </a:solidFill>
              </a:rPr>
              <a:t>Reads: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ACACATACGCACTGGGCGTAAAGGGCGCGAGGCGTCGGTGCTCAAAGTCC…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TTGTTAGTCGAGTGTGAAAGCCCTGGGCTTAACCCGGGAAGCGCGTCAGT…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AAGGTCACGTGCAGGGCCTTAACGTGCAGTCCAGGGCAATTTCGAGCTCT…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CGCGTTAATTGCCAGTTGCAGAACGTCCGTTACGTAAACGGTTTTACGTC…</a:t>
            </a:r>
          </a:p>
          <a:p>
            <a:r>
              <a:rPr lang="en-NZ" sz="1400" dirty="0" smtClean="0">
                <a:latin typeface="Arial monospaced for SAP" panose="020B0609020202030204" pitchFamily="49" charset="0"/>
              </a:rPr>
              <a:t>GGGCATGCATGCACGTACGTTGCAACCGTAGGAAGCCTTGACGTTACGTT…</a:t>
            </a:r>
            <a:endParaRPr lang="en-NZ" sz="1400" dirty="0">
              <a:latin typeface="Arial monospaced for SAP" panose="020B0609020202030204" pitchFamily="49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949912" y="2684763"/>
            <a:ext cx="0" cy="6655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167848" y="2779126"/>
            <a:ext cx="4447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67F9C"/>
                </a:solidFill>
              </a:rPr>
              <a:t>Mapping to known reference genome</a:t>
            </a:r>
            <a:endParaRPr lang="en-NZ" b="1" dirty="0">
              <a:solidFill>
                <a:srgbClr val="067F9C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4" y="3350276"/>
            <a:ext cx="6810701" cy="115454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1949913" y="4524780"/>
            <a:ext cx="0" cy="6851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99203" y="4563571"/>
            <a:ext cx="3919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67F9C"/>
                </a:solidFill>
              </a:rPr>
              <a:t>Calling variants,</a:t>
            </a:r>
          </a:p>
          <a:p>
            <a:r>
              <a:rPr lang="en-NZ" b="1" dirty="0" smtClean="0">
                <a:solidFill>
                  <a:srgbClr val="067F9C"/>
                </a:solidFill>
              </a:rPr>
              <a:t>where sample differs to reference</a:t>
            </a:r>
            <a:endParaRPr lang="en-NZ" b="1" dirty="0">
              <a:solidFill>
                <a:srgbClr val="067F9C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94" y="5401728"/>
            <a:ext cx="5586717" cy="687741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idx="1"/>
          </p:nvPr>
        </p:nvSpPr>
        <p:spPr>
          <a:xfrm>
            <a:off x="7082124" y="1464970"/>
            <a:ext cx="4912198" cy="4624499"/>
          </a:xfrm>
        </p:spPr>
        <p:txBody>
          <a:bodyPr/>
          <a:lstStyle/>
          <a:p>
            <a:r>
              <a:rPr lang="en-NZ" sz="2000" dirty="0" smtClean="0"/>
              <a:t>Sequencing gives random tiny pieces of the genome</a:t>
            </a:r>
          </a:p>
          <a:p>
            <a:r>
              <a:rPr lang="en-NZ" sz="2000" dirty="0" smtClean="0"/>
              <a:t>Computer has to do </a:t>
            </a:r>
            <a:r>
              <a:rPr lang="en-NZ" sz="2000" dirty="0" smtClean="0"/>
              <a:t>the </a:t>
            </a:r>
            <a:r>
              <a:rPr lang="en-NZ" sz="2000" dirty="0" smtClean="0"/>
              <a:t>jigsaw</a:t>
            </a:r>
          </a:p>
          <a:p>
            <a:pPr marL="457200" lvl="1" indent="0">
              <a:buNone/>
            </a:pPr>
            <a:r>
              <a:rPr lang="en-NZ" sz="1800" dirty="0" smtClean="0"/>
              <a:t>‘Mapping’ or ‘Assembly’</a:t>
            </a:r>
            <a:endParaRPr lang="en-NZ" sz="1800" dirty="0" smtClean="0"/>
          </a:p>
          <a:p>
            <a:r>
              <a:rPr lang="en-NZ" sz="2000" dirty="0" smtClean="0"/>
              <a:t>Identify places where the samples differ</a:t>
            </a:r>
          </a:p>
          <a:p>
            <a:pPr marL="457200" lvl="1" indent="0">
              <a:buNone/>
            </a:pPr>
            <a:r>
              <a:rPr lang="en-NZ" sz="1800" dirty="0" smtClean="0"/>
              <a:t>‘Variant calling’</a:t>
            </a:r>
            <a:endParaRPr lang="en-NZ" sz="1800" dirty="0" smtClean="0"/>
          </a:p>
        </p:txBody>
      </p:sp>
    </p:spTree>
    <p:extLst>
      <p:ext uri="{BB962C8B-B14F-4D97-AF65-F5344CB8AC3E}">
        <p14:creationId xmlns:p14="http://schemas.microsoft.com/office/powerpoint/2010/main" val="33809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153506-62BA-4286-9D81-D7CD616C2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601" y="821"/>
            <a:ext cx="5881535" cy="68571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The Imputation step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89" y="1463040"/>
            <a:ext cx="5746793" cy="4770098"/>
          </a:xfrm>
        </p:spPr>
        <p:txBody>
          <a:bodyPr/>
          <a:lstStyle/>
          <a:p>
            <a:r>
              <a:rPr lang="en-NZ" sz="2000" dirty="0" smtClean="0"/>
              <a:t>Imputation program:</a:t>
            </a:r>
          </a:p>
          <a:p>
            <a:pPr lvl="1"/>
            <a:r>
              <a:rPr lang="en-NZ" sz="2000" dirty="0" smtClean="0"/>
              <a:t>Finds the best match(</a:t>
            </a:r>
            <a:r>
              <a:rPr lang="en-NZ" sz="2000" dirty="0" err="1" smtClean="0"/>
              <a:t>es</a:t>
            </a:r>
            <a:r>
              <a:rPr lang="en-NZ" sz="2000" dirty="0" smtClean="0"/>
              <a:t>) in the reference for the sample sequence</a:t>
            </a:r>
          </a:p>
          <a:p>
            <a:pPr lvl="1"/>
            <a:r>
              <a:rPr lang="en-NZ" sz="2000" dirty="0" smtClean="0"/>
              <a:t>Inserts the rest of the reference match into the sample</a:t>
            </a:r>
            <a:endParaRPr lang="en-NZ" sz="2000" dirty="0"/>
          </a:p>
        </p:txBody>
      </p:sp>
    </p:spTree>
    <p:extLst>
      <p:ext uri="{BB962C8B-B14F-4D97-AF65-F5344CB8AC3E}">
        <p14:creationId xmlns:p14="http://schemas.microsoft.com/office/powerpoint/2010/main" val="2403923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Typical process </a:t>
            </a:r>
            <a:r>
              <a:rPr lang="en-NZ" dirty="0" smtClean="0">
                <a:solidFill>
                  <a:srgbClr val="067F9C"/>
                </a:solidFill>
              </a:rPr>
              <a:t>for low-pass sequencing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407" y="1515513"/>
            <a:ext cx="8797483" cy="4770098"/>
          </a:xfrm>
        </p:spPr>
        <p:txBody>
          <a:bodyPr/>
          <a:lstStyle/>
          <a:p>
            <a:r>
              <a:rPr lang="en-NZ" dirty="0" smtClean="0"/>
              <a:t>Data </a:t>
            </a:r>
            <a:r>
              <a:rPr lang="en-NZ" dirty="0" smtClean="0"/>
              <a:t>arrives in .</a:t>
            </a:r>
            <a:r>
              <a:rPr lang="en-NZ" b="1" dirty="0" smtClean="0"/>
              <a:t>fastq.gz </a:t>
            </a:r>
            <a:r>
              <a:rPr lang="en-NZ" dirty="0" smtClean="0"/>
              <a:t>format</a:t>
            </a:r>
          </a:p>
          <a:p>
            <a:pPr lvl="1"/>
            <a:r>
              <a:rPr lang="en-NZ" dirty="0" smtClean="0"/>
              <a:t>Readable text, zipped</a:t>
            </a:r>
          </a:p>
          <a:p>
            <a:pPr lvl="1"/>
            <a:r>
              <a:rPr lang="en-NZ" dirty="0" smtClean="0"/>
              <a:t>Lines have ID of read, estimated accuracy, DNA read </a:t>
            </a:r>
            <a:r>
              <a:rPr lang="en-NZ" dirty="0" smtClean="0"/>
              <a:t>data in pieces</a:t>
            </a:r>
            <a:endParaRPr lang="en-NZ" dirty="0" smtClean="0"/>
          </a:p>
          <a:p>
            <a:pPr lvl="1"/>
            <a:r>
              <a:rPr lang="en-NZ" dirty="0" smtClean="0"/>
              <a:t>Typically millions of </a:t>
            </a:r>
            <a:r>
              <a:rPr lang="en-NZ" dirty="0" smtClean="0"/>
              <a:t>reads per sample</a:t>
            </a:r>
          </a:p>
          <a:p>
            <a:r>
              <a:rPr lang="en-NZ" dirty="0" smtClean="0"/>
              <a:t>Quality check</a:t>
            </a:r>
          </a:p>
          <a:p>
            <a:pPr lvl="1"/>
            <a:r>
              <a:rPr lang="en-NZ" b="1" i="1" dirty="0" err="1" smtClean="0"/>
              <a:t>FastQC</a:t>
            </a:r>
            <a:r>
              <a:rPr lang="en-NZ" b="1" i="1" dirty="0" smtClean="0"/>
              <a:t> </a:t>
            </a:r>
            <a:r>
              <a:rPr lang="en-NZ" dirty="0" smtClean="0"/>
              <a:t>on </a:t>
            </a:r>
            <a:r>
              <a:rPr lang="en-NZ" dirty="0" err="1" smtClean="0"/>
              <a:t>NeSI</a:t>
            </a:r>
            <a:endParaRPr lang="en-NZ" b="1" i="1" dirty="0"/>
          </a:p>
          <a:p>
            <a:pPr lvl="2"/>
            <a:r>
              <a:rPr lang="en-NZ" dirty="0" smtClean="0"/>
              <a:t>Analyses each </a:t>
            </a:r>
            <a:r>
              <a:rPr lang="en-NZ" b="1" dirty="0" smtClean="0"/>
              <a:t>.fastq.gz</a:t>
            </a:r>
            <a:r>
              <a:rPr lang="en-NZ" dirty="0" smtClean="0"/>
              <a:t> </a:t>
            </a:r>
            <a:r>
              <a:rPr lang="en-NZ" dirty="0" smtClean="0"/>
              <a:t>and generates </a:t>
            </a:r>
            <a:r>
              <a:rPr lang="en-NZ" dirty="0" smtClean="0"/>
              <a:t>a </a:t>
            </a:r>
            <a:r>
              <a:rPr lang="en-NZ" b="1" dirty="0" smtClean="0"/>
              <a:t>.html</a:t>
            </a:r>
            <a:r>
              <a:rPr lang="en-NZ" dirty="0" smtClean="0"/>
              <a:t> </a:t>
            </a:r>
            <a:r>
              <a:rPr lang="en-NZ" dirty="0" smtClean="0"/>
              <a:t>report on quality of sequence</a:t>
            </a:r>
          </a:p>
          <a:p>
            <a:pPr lvl="2"/>
            <a:r>
              <a:rPr lang="en-NZ" dirty="0" smtClean="0"/>
              <a:t>Takes </a:t>
            </a:r>
            <a:r>
              <a:rPr lang="en-NZ" dirty="0" smtClean="0"/>
              <a:t>a few minutes per </a:t>
            </a:r>
            <a:r>
              <a:rPr lang="en-NZ" dirty="0" smtClean="0"/>
              <a:t>sample</a:t>
            </a:r>
          </a:p>
          <a:p>
            <a:pPr lvl="2"/>
            <a:r>
              <a:rPr lang="en-NZ" dirty="0" smtClean="0"/>
              <a:t>Don’t panic just because some </a:t>
            </a:r>
            <a:r>
              <a:rPr lang="en-NZ" dirty="0" err="1" smtClean="0"/>
              <a:t>FastQC</a:t>
            </a:r>
            <a:r>
              <a:rPr lang="en-NZ" dirty="0" smtClean="0"/>
              <a:t> metrics are bad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635" y="3734564"/>
            <a:ext cx="1887563" cy="19775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717" y="428129"/>
            <a:ext cx="1247581" cy="925289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10579299" y="1515513"/>
            <a:ext cx="0" cy="3791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962427" y="2129253"/>
            <a:ext cx="1564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Extraction</a:t>
            </a:r>
            <a:endParaRPr kumimoji="0" lang="en-NZ" sz="1600" b="0" i="0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3258" y="2480377"/>
            <a:ext cx="727294" cy="409103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10579299" y="3071327"/>
            <a:ext cx="1" cy="53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0709710" y="3209098"/>
            <a:ext cx="1374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b="0" i="0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Sequencing</a:t>
            </a:r>
            <a:endParaRPr kumimoji="0" lang="en-NZ" b="0" i="0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856823" y="75848"/>
            <a:ext cx="2135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67F9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Genetic material</a:t>
            </a:r>
            <a:endParaRPr kumimoji="0" lang="en-NZ" sz="1600" b="0" i="0" u="none" strike="noStrike" kern="1200" cap="none" spc="0" normalizeH="0" baseline="0" noProof="0" dirty="0">
              <a:ln>
                <a:noFill/>
              </a:ln>
              <a:solidFill>
                <a:srgbClr val="067F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501" y="1903568"/>
            <a:ext cx="1055161" cy="105516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5414" y="414402"/>
            <a:ext cx="939016" cy="93901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161658" y="1249129"/>
            <a:ext cx="4551469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200" b="1" dirty="0" smtClean="0">
                <a:solidFill>
                  <a:srgbClr val="067F9C"/>
                </a:solidFill>
              </a:rPr>
              <a:t>Raw read data:</a:t>
            </a:r>
          </a:p>
          <a:p>
            <a:r>
              <a:rPr lang="en-NZ" sz="1100" dirty="0" smtClean="0">
                <a:latin typeface="Arial monospaced for SAP" panose="020B0609020202030204" pitchFamily="49" charset="0"/>
              </a:rPr>
              <a:t>ACACATACGCACTGGGCGTAAAGGGCGCGAGGCGTCGGTGCTCAAAGTCC…</a:t>
            </a:r>
          </a:p>
          <a:p>
            <a:r>
              <a:rPr lang="en-NZ" sz="1100" dirty="0" smtClean="0">
                <a:latin typeface="Arial monospaced for SAP" panose="020B0609020202030204" pitchFamily="49" charset="0"/>
              </a:rPr>
              <a:t>TTGTTAGTCGAGTGTGAAAGCCCTGGGCTTAACCCGGGAAGCGCGTCAGT…</a:t>
            </a:r>
          </a:p>
          <a:p>
            <a:r>
              <a:rPr lang="en-NZ" sz="1100" dirty="0" smtClean="0">
                <a:latin typeface="Arial monospaced for SAP" panose="020B0609020202030204" pitchFamily="49" charset="0"/>
              </a:rPr>
              <a:t>AAGGTCACGTGCAGGGCCTTAACGTGCAGTCCAGGGCAATTTCGAGCTCT…</a:t>
            </a:r>
          </a:p>
          <a:p>
            <a:r>
              <a:rPr lang="en-NZ" sz="1100" dirty="0" smtClean="0">
                <a:latin typeface="Arial monospaced for SAP" panose="020B0609020202030204" pitchFamily="49" charset="0"/>
              </a:rPr>
              <a:t>CGCGTTAATTGCCAGTTGCAGAACGTCCGTTACGTAAACGGTTTTACGTC…</a:t>
            </a:r>
          </a:p>
          <a:p>
            <a:r>
              <a:rPr lang="en-NZ" sz="1100" dirty="0" smtClean="0">
                <a:latin typeface="Arial monospaced for SAP" panose="020B0609020202030204" pitchFamily="49" charset="0"/>
              </a:rPr>
              <a:t>GGGCATGCATGCACGTACGTTGCAACCGTAGGAAGCCTTGACGTTACGTT…</a:t>
            </a:r>
            <a:endParaRPr lang="en-NZ" sz="1100" dirty="0">
              <a:latin typeface="Arial monospaced for SAP" panose="020B0609020202030204" pitchFamily="49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9389161" y="2495667"/>
            <a:ext cx="857227" cy="19028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4253502" y="1690100"/>
            <a:ext cx="908156" cy="69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10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rgbClr val="067F9C"/>
                </a:solidFill>
              </a:rPr>
              <a:t>Identifying reads</a:t>
            </a:r>
            <a:endParaRPr lang="en-NZ" dirty="0">
              <a:solidFill>
                <a:srgbClr val="067F9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4" y="1163815"/>
            <a:ext cx="10944324" cy="2166782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NZ" dirty="0" smtClean="0"/>
              <a:t>Identification (optional extra step)</a:t>
            </a:r>
          </a:p>
          <a:p>
            <a:pPr lvl="1">
              <a:spcAft>
                <a:spcPts val="600"/>
              </a:spcAft>
            </a:pPr>
            <a:r>
              <a:rPr lang="en-NZ" b="1" i="1" dirty="0" smtClean="0"/>
              <a:t>Kraken2 </a:t>
            </a:r>
            <a:r>
              <a:rPr lang="en-NZ" dirty="0" smtClean="0"/>
              <a:t>on </a:t>
            </a:r>
            <a:r>
              <a:rPr lang="en-NZ" dirty="0" err="1" smtClean="0"/>
              <a:t>NeSI</a:t>
            </a:r>
            <a:r>
              <a:rPr lang="en-NZ" dirty="0" smtClean="0"/>
              <a:t> can take </a:t>
            </a:r>
            <a:r>
              <a:rPr lang="en-NZ" dirty="0"/>
              <a:t>an hour or two per </a:t>
            </a:r>
            <a:r>
              <a:rPr lang="en-NZ" dirty="0" smtClean="0"/>
              <a:t>sample</a:t>
            </a:r>
            <a:endParaRPr lang="en-NZ" b="1" i="1" dirty="0" smtClean="0"/>
          </a:p>
          <a:p>
            <a:pPr lvl="2"/>
            <a:r>
              <a:rPr lang="en-NZ" dirty="0" smtClean="0"/>
              <a:t>Requires pre-building a Kraken2 database, by downloading genomes from international sequence databases</a:t>
            </a:r>
          </a:p>
          <a:p>
            <a:pPr lvl="2"/>
            <a:r>
              <a:rPr lang="en-NZ" dirty="0" smtClean="0"/>
              <a:t>Kraken2 </a:t>
            </a:r>
            <a:r>
              <a:rPr lang="en-NZ" dirty="0" smtClean="0"/>
              <a:t>can match </a:t>
            </a:r>
            <a:r>
              <a:rPr lang="en-NZ" dirty="0" smtClean="0"/>
              <a:t>reads in </a:t>
            </a:r>
            <a:r>
              <a:rPr lang="en-NZ" b="1" dirty="0"/>
              <a:t>.</a:t>
            </a:r>
            <a:r>
              <a:rPr lang="en-NZ" b="1" dirty="0" smtClean="0"/>
              <a:t>fastq.gz</a:t>
            </a:r>
            <a:r>
              <a:rPr lang="en-NZ" dirty="0" smtClean="0"/>
              <a:t> </a:t>
            </a:r>
            <a:r>
              <a:rPr lang="en-NZ" dirty="0" smtClean="0"/>
              <a:t>files against its database and report what organism they match to</a:t>
            </a:r>
          </a:p>
          <a:p>
            <a:pPr lvl="2"/>
            <a:r>
              <a:rPr lang="en-NZ" dirty="0" smtClean="0"/>
              <a:t>Generates text output for each </a:t>
            </a:r>
            <a:r>
              <a:rPr lang="en-NZ" dirty="0" err="1" smtClean="0"/>
              <a:t>fastq</a:t>
            </a:r>
            <a:endParaRPr lang="en-NZ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868" y="5123063"/>
            <a:ext cx="6522323" cy="17349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867" y="3578877"/>
            <a:ext cx="5583882" cy="14715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867" y="3237200"/>
            <a:ext cx="9213537" cy="2690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5" t="6823" r="23258" b="-2898"/>
          <a:stretch/>
        </p:blipFill>
        <p:spPr>
          <a:xfrm>
            <a:off x="9776974" y="3506209"/>
            <a:ext cx="2415026" cy="23591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777" y="3693296"/>
            <a:ext cx="2280281" cy="12541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5219" y="5070670"/>
            <a:ext cx="1341839" cy="178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6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89715846_Ocean presentation_RVA_v4.potx" id="{354FE8D4-E883-4E79-A422-6A1915D44872}" vid="{AAC9F203-D7BC-4B95-936D-67F55828A55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8E2C315-492F-482C-BE04-955377E16A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C3D7A05-DE9A-4773-A113-AAE964924F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9B7651-08C1-49A1-AFE9-4E4CD342176D}">
  <ds:schemaRefs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Ocean presentation</Template>
  <TotalTime>0</TotalTime>
  <Words>1497</Words>
  <Application>Microsoft Office PowerPoint</Application>
  <PresentationFormat>Widescreen</PresentationFormat>
  <Paragraphs>241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Arial monospaced for SAP</vt:lpstr>
      <vt:lpstr>Calibri</vt:lpstr>
      <vt:lpstr>Century Gothic</vt:lpstr>
      <vt:lpstr>Office Theme</vt:lpstr>
      <vt:lpstr>1_Custom Design</vt:lpstr>
      <vt:lpstr>Sequencing pipelines</vt:lpstr>
      <vt:lpstr>Gathering the data</vt:lpstr>
      <vt:lpstr>Processing the data</vt:lpstr>
      <vt:lpstr>Different types of output data</vt:lpstr>
      <vt:lpstr>Imputation is guessing the blanks</vt:lpstr>
      <vt:lpstr>The sequencing pipeline looks a bit different</vt:lpstr>
      <vt:lpstr>The Imputation step</vt:lpstr>
      <vt:lpstr>Typical process for low-pass sequencing</vt:lpstr>
      <vt:lpstr>Identifying reads</vt:lpstr>
      <vt:lpstr>Mapping reads</vt:lpstr>
      <vt:lpstr>Mapping reads</vt:lpstr>
      <vt:lpstr>Mapping</vt:lpstr>
      <vt:lpstr>Mapping</vt:lpstr>
      <vt:lpstr>PowerPoint Presentation</vt:lpstr>
      <vt:lpstr>Variant calling</vt:lpstr>
      <vt:lpstr>Variant calling on NeSI</vt:lpstr>
      <vt:lpstr>Imputation</vt:lpstr>
      <vt:lpstr>Two types of Beagle imputation</vt:lpstr>
      <vt:lpstr>Two types of Beagle imputation</vt:lpstr>
      <vt:lpstr>Keeping computational resources feasible</vt:lpstr>
      <vt:lpstr>A Typical Pipeline</vt:lpstr>
      <vt:lpstr>User beware</vt:lpstr>
      <vt:lpstr>PowerPoint Presentation</vt:lpstr>
      <vt:lpstr>Summary</vt:lpstr>
      <vt:lpstr>Questions?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2020-09-14T03:17:15Z</dcterms:created>
  <dcterms:modified xsi:type="dcterms:W3CDTF">2021-08-06T02:57:23Z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